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0"/>
  </p:notesMasterIdLst>
  <p:sldIdLst>
    <p:sldId id="311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4" r:id="rId27"/>
    <p:sldId id="285" r:id="rId28"/>
    <p:sldId id="286" r:id="rId29"/>
    <p:sldId id="287" r:id="rId30"/>
    <p:sldId id="288" r:id="rId31"/>
    <p:sldId id="289" r:id="rId32"/>
    <p:sldId id="290" r:id="rId33"/>
    <p:sldId id="292" r:id="rId34"/>
    <p:sldId id="293" r:id="rId35"/>
    <p:sldId id="310" r:id="rId36"/>
    <p:sldId id="291" r:id="rId37"/>
    <p:sldId id="308" r:id="rId38"/>
    <p:sldId id="294" r:id="rId39"/>
    <p:sldId id="309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12" r:id="rId54"/>
    <p:sldId id="313" r:id="rId55"/>
    <p:sldId id="314" r:id="rId56"/>
    <p:sldId id="317" r:id="rId57"/>
    <p:sldId id="320" r:id="rId58"/>
    <p:sldId id="319" r:id="rId59"/>
    <p:sldId id="322" r:id="rId60"/>
    <p:sldId id="321" r:id="rId61"/>
    <p:sldId id="324" r:id="rId62"/>
    <p:sldId id="315" r:id="rId63"/>
    <p:sldId id="316" r:id="rId64"/>
    <p:sldId id="325" r:id="rId65"/>
    <p:sldId id="326" r:id="rId66"/>
    <p:sldId id="328" r:id="rId67"/>
    <p:sldId id="327" r:id="rId68"/>
    <p:sldId id="329" r:id="rId69"/>
    <p:sldId id="330" r:id="rId70"/>
    <p:sldId id="331" r:id="rId71"/>
    <p:sldId id="332" r:id="rId72"/>
    <p:sldId id="339" r:id="rId73"/>
    <p:sldId id="333" r:id="rId74"/>
    <p:sldId id="334" r:id="rId75"/>
    <p:sldId id="336" r:id="rId76"/>
    <p:sldId id="337" r:id="rId77"/>
    <p:sldId id="338" r:id="rId78"/>
    <p:sldId id="340" r:id="rId7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322"/>
    <p:restoredTop sz="94674"/>
  </p:normalViewPr>
  <p:slideViewPr>
    <p:cSldViewPr snapToGrid="0" snapToObjects="1">
      <p:cViewPr varScale="1">
        <p:scale>
          <a:sx n="89" d="100"/>
          <a:sy n="89" d="100"/>
        </p:scale>
        <p:origin x="43" y="6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808729-ED6F-ED48-BC71-7D9A813F23F9}" type="datetimeFigureOut">
              <a:rPr lang="en-US" smtClean="0"/>
              <a:t>6/10/2019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CB9FA9-8625-4C41-9F65-3616FD12C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0647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2172D1-43F8-C04B-8F3D-ED10D3DD09D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009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2172D1-43F8-C04B-8F3D-ED10D3DD09D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7507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2172D1-43F8-C04B-8F3D-ED10D3DD09D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6255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2172D1-43F8-C04B-8F3D-ED10D3DD09D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624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2172D1-43F8-C04B-8F3D-ED10D3DD09D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9132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2172D1-43F8-C04B-8F3D-ED10D3DD09D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630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2172D1-43F8-C04B-8F3D-ED10D3DD09D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9459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2172D1-43F8-C04B-8F3D-ED10D3DD09D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4628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2172D1-43F8-C04B-8F3D-ED10D3DD09D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2812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2172D1-43F8-C04B-8F3D-ED10D3DD09D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33473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2172D1-43F8-C04B-8F3D-ED10D3DD09D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1877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2172D1-43F8-C04B-8F3D-ED10D3DD09D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49866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2172D1-43F8-C04B-8F3D-ED10D3DD09D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05250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2172D1-43F8-C04B-8F3D-ED10D3DD09D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39589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2172D1-43F8-C04B-8F3D-ED10D3DD09DD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09460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2172D1-43F8-C04B-8F3D-ED10D3DD09DD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6128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2172D1-43F8-C04B-8F3D-ED10D3DD09DD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25331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2172D1-43F8-C04B-8F3D-ED10D3DD09DD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51781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2172D1-43F8-C04B-8F3D-ED10D3DD09DD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55732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2172D1-43F8-C04B-8F3D-ED10D3DD09DD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8079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2172D1-43F8-C04B-8F3D-ED10D3DD09D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959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2172D1-43F8-C04B-8F3D-ED10D3DD09D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7604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2172D1-43F8-C04B-8F3D-ED10D3DD09D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2947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2172D1-43F8-C04B-8F3D-ED10D3DD09D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4716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2172D1-43F8-C04B-8F3D-ED10D3DD09D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7848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2172D1-43F8-C04B-8F3D-ED10D3DD09D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174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2172D1-43F8-C04B-8F3D-ED10D3DD09D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0485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3F472-90B1-E945-8FE7-6F2A0D69F4F7}" type="datetimeFigureOut">
              <a:rPr lang="en-US" smtClean="0"/>
              <a:t>6/10/2019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90333-ADA8-7C4D-B70F-A85CF48FAD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5766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3F472-90B1-E945-8FE7-6F2A0D69F4F7}" type="datetimeFigureOut">
              <a:rPr lang="en-US" smtClean="0"/>
              <a:t>6/10/2019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90333-ADA8-7C4D-B70F-A85CF48FAD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737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3F472-90B1-E945-8FE7-6F2A0D69F4F7}" type="datetimeFigureOut">
              <a:rPr lang="en-US" smtClean="0"/>
              <a:t>6/10/2019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90333-ADA8-7C4D-B70F-A85CF48FAD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6784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3F472-90B1-E945-8FE7-6F2A0D69F4F7}" type="datetimeFigureOut">
              <a:rPr lang="en-US" smtClean="0"/>
              <a:t>6/10/2019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90333-ADA8-7C4D-B70F-A85CF48FAD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6243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3F472-90B1-E945-8FE7-6F2A0D69F4F7}" type="datetimeFigureOut">
              <a:rPr lang="en-US" smtClean="0"/>
              <a:t>6/10/2019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90333-ADA8-7C4D-B70F-A85CF48FAD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9358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3F472-90B1-E945-8FE7-6F2A0D69F4F7}" type="datetimeFigureOut">
              <a:rPr lang="en-US" smtClean="0"/>
              <a:t>6/10/2019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90333-ADA8-7C4D-B70F-A85CF48FAD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2428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3F472-90B1-E945-8FE7-6F2A0D69F4F7}" type="datetimeFigureOut">
              <a:rPr lang="en-US" smtClean="0"/>
              <a:t>6/10/2019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90333-ADA8-7C4D-B70F-A85CF48FAD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5639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3F472-90B1-E945-8FE7-6F2A0D69F4F7}" type="datetimeFigureOut">
              <a:rPr lang="en-US" smtClean="0"/>
              <a:t>6/10/2019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90333-ADA8-7C4D-B70F-A85CF48FAD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9169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3F472-90B1-E945-8FE7-6F2A0D69F4F7}" type="datetimeFigureOut">
              <a:rPr lang="en-US" smtClean="0"/>
              <a:t>6/10/2019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90333-ADA8-7C4D-B70F-A85CF48FAD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416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3F472-90B1-E945-8FE7-6F2A0D69F4F7}" type="datetimeFigureOut">
              <a:rPr lang="en-US" smtClean="0"/>
              <a:t>6/10/2019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90333-ADA8-7C4D-B70F-A85CF48FAD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0958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3F472-90B1-E945-8FE7-6F2A0D69F4F7}" type="datetimeFigureOut">
              <a:rPr lang="en-US" smtClean="0"/>
              <a:t>6/10/2019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90333-ADA8-7C4D-B70F-A85CF48FAD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8638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D3F472-90B1-E945-8FE7-6F2A0D69F4F7}" type="datetimeFigureOut">
              <a:rPr lang="en-US" smtClean="0"/>
              <a:t>6/10/2019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F90333-ADA8-7C4D-B70F-A85CF48FAD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0073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" TargetMode="External"/><Relationship Id="rId2" Type="http://schemas.openxmlformats.org/officeDocument/2006/relationships/hyperlink" Target="https://cran.r-project.org/web/views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r-pkgs.had.co.nz/" TargetMode="External"/><Relationship Id="rId5" Type="http://schemas.openxmlformats.org/officeDocument/2006/relationships/hyperlink" Target="https://support.rstudio.com/hc/en-us/articles/200486488-Developing-Packages-with-RStudio" TargetMode="External"/><Relationship Id="rId4" Type="http://schemas.openxmlformats.org/officeDocument/2006/relationships/hyperlink" Target="https://www.bioconductor.org/" TargetMode="Externa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stefanoallesina.github.io/CSB_2019/index.html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03C0E-A934-4746-B7AC-FFDE7A197E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629670" cy="2387600"/>
          </a:xfrm>
        </p:spPr>
        <p:txBody>
          <a:bodyPr/>
          <a:lstStyle/>
          <a:p>
            <a:r>
              <a:rPr lang="en-US" dirty="0"/>
              <a:t>Introduction to </a:t>
            </a:r>
            <a:r>
              <a:rPr lang="en-US" dirty="0" err="1"/>
              <a:t>Git</a:t>
            </a:r>
            <a:r>
              <a:rPr lang="en-US" dirty="0"/>
              <a:t> and GitHub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5D5383-6B6C-4F1F-AEE4-5A8620FA261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Dr. Eric Garcia</a:t>
            </a:r>
          </a:p>
          <a:p>
            <a:r>
              <a:rPr lang="en-US" dirty="0"/>
              <a:t>Old Dominion University</a:t>
            </a:r>
          </a:p>
        </p:txBody>
      </p:sp>
    </p:spTree>
    <p:extLst>
      <p:ext uri="{BB962C8B-B14F-4D97-AF65-F5344CB8AC3E}">
        <p14:creationId xmlns:p14="http://schemas.microsoft.com/office/powerpoint/2010/main" val="18741669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E063E0-3647-41FC-9F7F-0EC1BC85F8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85895" y="3390262"/>
            <a:ext cx="2815055" cy="1096562"/>
          </a:xfr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en-US" u="sng" dirty="0"/>
              <a:t>Share your code</a:t>
            </a:r>
          </a:p>
          <a:p>
            <a:pPr lvl="1"/>
            <a:r>
              <a:rPr lang="en-US" dirty="0"/>
              <a:t>GitHub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EE063E0-3647-41FC-9F7F-0EC1BC85F8DB}"/>
              </a:ext>
            </a:extLst>
          </p:cNvPr>
          <p:cNvSpPr txBox="1">
            <a:spLocks/>
          </p:cNvSpPr>
          <p:nvPr/>
        </p:nvSpPr>
        <p:spPr>
          <a:xfrm>
            <a:off x="4315939" y="3401136"/>
            <a:ext cx="3413655" cy="95202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u="sng" dirty="0"/>
              <a:t>Manage your code</a:t>
            </a:r>
          </a:p>
          <a:p>
            <a:pPr lvl="1"/>
            <a:r>
              <a:rPr lang="en-US" dirty="0" err="1"/>
              <a:t>Git</a:t>
            </a:r>
            <a:r>
              <a:rPr lang="en-US" dirty="0"/>
              <a:t> : Control version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EE063E0-3647-41FC-9F7F-0EC1BC85F8DB}"/>
              </a:ext>
            </a:extLst>
          </p:cNvPr>
          <p:cNvSpPr txBox="1">
            <a:spLocks/>
          </p:cNvSpPr>
          <p:nvPr/>
        </p:nvSpPr>
        <p:spPr>
          <a:xfrm>
            <a:off x="881472" y="1515666"/>
            <a:ext cx="2878629" cy="1759923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u="sng" dirty="0"/>
              <a:t>Create your code</a:t>
            </a:r>
          </a:p>
          <a:p>
            <a:pPr lvl="1"/>
            <a:r>
              <a:rPr lang="en-US" dirty="0"/>
              <a:t>Bash</a:t>
            </a:r>
          </a:p>
          <a:p>
            <a:pPr lvl="1"/>
            <a:r>
              <a:rPr lang="en-US" dirty="0"/>
              <a:t>Python</a:t>
            </a:r>
          </a:p>
          <a:p>
            <a:pPr lvl="1"/>
            <a:r>
              <a:rPr lang="en-US" dirty="0"/>
              <a:t>R</a:t>
            </a:r>
          </a:p>
          <a:p>
            <a:pPr lvl="1"/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9" name="Up Arrow 8"/>
          <p:cNvSpPr/>
          <p:nvPr/>
        </p:nvSpPr>
        <p:spPr>
          <a:xfrm rot="7482546">
            <a:off x="3376097" y="2731950"/>
            <a:ext cx="712519" cy="926276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Up Arrow 9"/>
          <p:cNvSpPr/>
          <p:nvPr/>
        </p:nvSpPr>
        <p:spPr>
          <a:xfrm rot="5400000">
            <a:off x="8024991" y="3466843"/>
            <a:ext cx="654629" cy="867179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EE063E0-3647-41FC-9F7F-0EC1BC85F8DB}"/>
              </a:ext>
            </a:extLst>
          </p:cNvPr>
          <p:cNvSpPr txBox="1">
            <a:spLocks/>
          </p:cNvSpPr>
          <p:nvPr/>
        </p:nvSpPr>
        <p:spPr>
          <a:xfrm>
            <a:off x="767096" y="4665534"/>
            <a:ext cx="3056758" cy="147400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u="sng" dirty="0"/>
              <a:t>Get code online</a:t>
            </a:r>
          </a:p>
          <a:p>
            <a:pPr lvl="1"/>
            <a:r>
              <a:rPr lang="en-US" dirty="0"/>
              <a:t>GitHub</a:t>
            </a:r>
          </a:p>
          <a:p>
            <a:pPr lvl="1"/>
            <a:r>
              <a:rPr lang="en-US" dirty="0"/>
              <a:t>Other Sources</a:t>
            </a:r>
          </a:p>
          <a:p>
            <a:pPr lvl="1"/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12" name="Up Arrow 11"/>
          <p:cNvSpPr/>
          <p:nvPr/>
        </p:nvSpPr>
        <p:spPr>
          <a:xfrm rot="3059205">
            <a:off x="3403842" y="4235532"/>
            <a:ext cx="712519" cy="926276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Bent Arrow 19"/>
          <p:cNvSpPr/>
          <p:nvPr/>
        </p:nvSpPr>
        <p:spPr>
          <a:xfrm rot="10800000">
            <a:off x="4545132" y="4894891"/>
            <a:ext cx="5859630" cy="1015294"/>
          </a:xfrm>
          <a:prstGeom prst="bentArrow">
            <a:avLst>
              <a:gd name="adj1" fmla="val 8865"/>
              <a:gd name="adj2" fmla="val 25000"/>
              <a:gd name="adj3" fmla="val 25000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725663" y="272578"/>
            <a:ext cx="468044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b="1" dirty="0"/>
              <a:t>Flow of the Code</a:t>
            </a:r>
          </a:p>
        </p:txBody>
      </p:sp>
    </p:spTree>
    <p:extLst>
      <p:ext uri="{BB962C8B-B14F-4D97-AF65-F5344CB8AC3E}">
        <p14:creationId xmlns:p14="http://schemas.microsoft.com/office/powerpoint/2010/main" val="19586431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E063E0-3647-41FC-9F7F-0EC1BC85F8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85895" y="3390262"/>
            <a:ext cx="2815055" cy="1096562"/>
          </a:xfr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en-US" u="sng" dirty="0">
                <a:solidFill>
                  <a:schemeClr val="bg1">
                    <a:lumMod val="85000"/>
                  </a:schemeClr>
                </a:solidFill>
              </a:rPr>
              <a:t>Share your code</a:t>
            </a:r>
          </a:p>
          <a:p>
            <a:pPr lvl="1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GitHub</a:t>
            </a:r>
          </a:p>
          <a:p>
            <a:pPr lvl="1"/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pPr lvl="1"/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pPr lvl="1"/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pPr lvl="1"/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EE063E0-3647-41FC-9F7F-0EC1BC85F8DB}"/>
              </a:ext>
            </a:extLst>
          </p:cNvPr>
          <p:cNvSpPr txBox="1">
            <a:spLocks/>
          </p:cNvSpPr>
          <p:nvPr/>
        </p:nvSpPr>
        <p:spPr>
          <a:xfrm>
            <a:off x="4315939" y="3401136"/>
            <a:ext cx="3413655" cy="95202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u="sng" dirty="0"/>
              <a:t>Manage your code</a:t>
            </a:r>
          </a:p>
          <a:p>
            <a:pPr lvl="1"/>
            <a:r>
              <a:rPr lang="en-US" dirty="0" err="1"/>
              <a:t>Git</a:t>
            </a:r>
            <a:r>
              <a:rPr lang="en-US" dirty="0"/>
              <a:t> : Version </a:t>
            </a:r>
            <a:r>
              <a:rPr lang="en-US" dirty="0" err="1"/>
              <a:t>Contol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EE063E0-3647-41FC-9F7F-0EC1BC85F8DB}"/>
              </a:ext>
            </a:extLst>
          </p:cNvPr>
          <p:cNvSpPr txBox="1">
            <a:spLocks/>
          </p:cNvSpPr>
          <p:nvPr/>
        </p:nvSpPr>
        <p:spPr>
          <a:xfrm>
            <a:off x="881472" y="1515666"/>
            <a:ext cx="2878629" cy="1759923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u="sng" dirty="0">
                <a:solidFill>
                  <a:schemeClr val="bg1">
                    <a:lumMod val="85000"/>
                  </a:schemeClr>
                </a:solidFill>
              </a:rPr>
              <a:t>Create your code</a:t>
            </a:r>
          </a:p>
          <a:p>
            <a:pPr lvl="1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Bash</a:t>
            </a:r>
          </a:p>
          <a:p>
            <a:pPr lvl="1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Python</a:t>
            </a:r>
          </a:p>
          <a:p>
            <a:pPr lvl="1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R</a:t>
            </a:r>
          </a:p>
          <a:p>
            <a:pPr lvl="1"/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pPr lvl="1"/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pPr lvl="1"/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9" name="Up Arrow 8"/>
          <p:cNvSpPr/>
          <p:nvPr/>
        </p:nvSpPr>
        <p:spPr>
          <a:xfrm rot="7482546">
            <a:off x="3376097" y="2731950"/>
            <a:ext cx="712519" cy="926276"/>
          </a:xfrm>
          <a:prstGeom prst="upArrow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Up Arrow 9"/>
          <p:cNvSpPr/>
          <p:nvPr/>
        </p:nvSpPr>
        <p:spPr>
          <a:xfrm rot="5400000">
            <a:off x="8024991" y="3466843"/>
            <a:ext cx="654629" cy="867179"/>
          </a:xfrm>
          <a:prstGeom prst="upArrow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EE063E0-3647-41FC-9F7F-0EC1BC85F8DB}"/>
              </a:ext>
            </a:extLst>
          </p:cNvPr>
          <p:cNvSpPr txBox="1">
            <a:spLocks/>
          </p:cNvSpPr>
          <p:nvPr/>
        </p:nvSpPr>
        <p:spPr>
          <a:xfrm>
            <a:off x="767096" y="4665534"/>
            <a:ext cx="3056758" cy="1474009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u="sng" dirty="0">
                <a:solidFill>
                  <a:schemeClr val="bg1">
                    <a:lumMod val="85000"/>
                  </a:schemeClr>
                </a:solidFill>
              </a:rPr>
              <a:t>Get code online</a:t>
            </a:r>
          </a:p>
          <a:p>
            <a:pPr lvl="1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GitHub</a:t>
            </a:r>
          </a:p>
          <a:p>
            <a:pPr lvl="1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Other Sources</a:t>
            </a:r>
          </a:p>
          <a:p>
            <a:pPr lvl="1"/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pPr lvl="1"/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pPr lvl="1"/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2" name="Up Arrow 11"/>
          <p:cNvSpPr/>
          <p:nvPr/>
        </p:nvSpPr>
        <p:spPr>
          <a:xfrm rot="3059205">
            <a:off x="3403842" y="4235532"/>
            <a:ext cx="712519" cy="926276"/>
          </a:xfrm>
          <a:prstGeom prst="upArrow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Bent Arrow 19"/>
          <p:cNvSpPr/>
          <p:nvPr/>
        </p:nvSpPr>
        <p:spPr>
          <a:xfrm rot="10800000">
            <a:off x="4545132" y="4894891"/>
            <a:ext cx="5859630" cy="1015294"/>
          </a:xfrm>
          <a:prstGeom prst="bentArrow">
            <a:avLst>
              <a:gd name="adj1" fmla="val 8865"/>
              <a:gd name="adj2" fmla="val 25000"/>
              <a:gd name="adj3" fmla="val 25000"/>
              <a:gd name="adj4" fmla="val 43750"/>
            </a:avLst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743200" y="311774"/>
            <a:ext cx="726961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 err="1"/>
              <a:t>Git</a:t>
            </a:r>
            <a:r>
              <a:rPr lang="en-US" sz="5000" dirty="0"/>
              <a:t>: Version Control System</a:t>
            </a:r>
          </a:p>
        </p:txBody>
      </p:sp>
    </p:spTree>
    <p:extLst>
      <p:ext uri="{BB962C8B-B14F-4D97-AF65-F5344CB8AC3E}">
        <p14:creationId xmlns:p14="http://schemas.microsoft.com/office/powerpoint/2010/main" val="15720882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E063E0-3647-41FC-9F7F-0EC1BC85F8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23853" y="1391967"/>
            <a:ext cx="3413656" cy="738393"/>
          </a:xfr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b="1" dirty="0">
                <a:solidFill>
                  <a:srgbClr val="C00000"/>
                </a:solidFill>
              </a:rPr>
              <a:t>  Repository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961735" y="2130360"/>
            <a:ext cx="87876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/>
              <a:t>Code</a:t>
            </a:r>
          </a:p>
        </p:txBody>
      </p:sp>
      <p:sp>
        <p:nvSpPr>
          <p:cNvPr id="32" name="Down Arrow 31"/>
          <p:cNvSpPr/>
          <p:nvPr/>
        </p:nvSpPr>
        <p:spPr>
          <a:xfrm>
            <a:off x="5255984" y="2651517"/>
            <a:ext cx="290268" cy="49342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5096524" y="3348318"/>
            <a:ext cx="609187" cy="602725"/>
            <a:chOff x="1882512" y="2747447"/>
            <a:chExt cx="609187" cy="602725"/>
          </a:xfrm>
        </p:grpSpPr>
        <p:sp>
          <p:nvSpPr>
            <p:cNvPr id="8" name="Frame 7"/>
            <p:cNvSpPr/>
            <p:nvPr/>
          </p:nvSpPr>
          <p:spPr>
            <a:xfrm>
              <a:off x="1882512" y="2747447"/>
              <a:ext cx="609187" cy="602725"/>
            </a:xfrm>
            <a:prstGeom prst="fram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962215" y="2883855"/>
              <a:ext cx="4337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Vo</a:t>
              </a:r>
            </a:p>
          </p:txBody>
        </p:sp>
      </p:grpSp>
      <p:sp>
        <p:nvSpPr>
          <p:cNvPr id="11" name="Frame 10"/>
          <p:cNvSpPr/>
          <p:nvPr/>
        </p:nvSpPr>
        <p:spPr>
          <a:xfrm>
            <a:off x="6033316" y="4665807"/>
            <a:ext cx="609187" cy="602725"/>
          </a:xfrm>
          <a:prstGeom prst="frame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5138330" y="4665807"/>
            <a:ext cx="609187" cy="602725"/>
            <a:chOff x="1795342" y="3742864"/>
            <a:chExt cx="609187" cy="602725"/>
          </a:xfrm>
        </p:grpSpPr>
        <p:sp>
          <p:nvSpPr>
            <p:cNvPr id="14" name="Frame 13"/>
            <p:cNvSpPr/>
            <p:nvPr/>
          </p:nvSpPr>
          <p:spPr>
            <a:xfrm>
              <a:off x="1795342" y="3742864"/>
              <a:ext cx="609187" cy="602725"/>
            </a:xfrm>
            <a:prstGeom prst="fram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903086" y="3879272"/>
              <a:ext cx="437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V2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4285318" y="4685518"/>
            <a:ext cx="609187" cy="602725"/>
            <a:chOff x="1065563" y="3759974"/>
            <a:chExt cx="609187" cy="602725"/>
          </a:xfrm>
        </p:grpSpPr>
        <p:sp>
          <p:nvSpPr>
            <p:cNvPr id="17" name="Frame 16"/>
            <p:cNvSpPr/>
            <p:nvPr/>
          </p:nvSpPr>
          <p:spPr>
            <a:xfrm>
              <a:off x="1065563" y="3759974"/>
              <a:ext cx="609187" cy="602725"/>
            </a:xfrm>
            <a:prstGeom prst="fram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145266" y="3896382"/>
              <a:ext cx="437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V1</a:t>
              </a:r>
            </a:p>
          </p:txBody>
        </p:sp>
      </p:grpSp>
      <p:sp>
        <p:nvSpPr>
          <p:cNvPr id="19" name="Left-Right-Up Arrow 18"/>
          <p:cNvSpPr/>
          <p:nvPr/>
        </p:nvSpPr>
        <p:spPr>
          <a:xfrm rot="10800000">
            <a:off x="4894506" y="4192561"/>
            <a:ext cx="1093042" cy="394646"/>
          </a:xfrm>
          <a:prstGeom prst="leftRigh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6123217" y="4786983"/>
            <a:ext cx="1002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V3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5465044" y="5347131"/>
            <a:ext cx="340255" cy="67069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5893990" y="5306472"/>
            <a:ext cx="288508" cy="71135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23"/>
          <p:cNvGrpSpPr/>
          <p:nvPr/>
        </p:nvGrpSpPr>
        <p:grpSpPr>
          <a:xfrm>
            <a:off x="5176227" y="6076555"/>
            <a:ext cx="2195955" cy="605789"/>
            <a:chOff x="1795342" y="3739800"/>
            <a:chExt cx="1249416" cy="605789"/>
          </a:xfrm>
        </p:grpSpPr>
        <p:sp>
          <p:nvSpPr>
            <p:cNvPr id="26" name="Frame 25"/>
            <p:cNvSpPr/>
            <p:nvPr/>
          </p:nvSpPr>
          <p:spPr>
            <a:xfrm>
              <a:off x="1795342" y="3739800"/>
              <a:ext cx="824039" cy="605789"/>
            </a:xfrm>
            <a:prstGeom prst="frame">
              <a:avLst/>
            </a:prstGeom>
            <a:solidFill>
              <a:schemeClr val="accent4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867833" y="3876046"/>
              <a:ext cx="11769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Final Code</a:t>
              </a: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6516688" y="3342672"/>
            <a:ext cx="609187" cy="602725"/>
            <a:chOff x="1882512" y="2747447"/>
            <a:chExt cx="609187" cy="602725"/>
          </a:xfrm>
        </p:grpSpPr>
        <p:sp>
          <p:nvSpPr>
            <p:cNvPr id="33" name="Frame 32"/>
            <p:cNvSpPr/>
            <p:nvPr/>
          </p:nvSpPr>
          <p:spPr>
            <a:xfrm>
              <a:off x="1882512" y="2747447"/>
              <a:ext cx="609187" cy="602725"/>
            </a:xfrm>
            <a:prstGeom prst="frame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962215" y="2883855"/>
              <a:ext cx="4337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Vo</a:t>
              </a: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7936852" y="3342672"/>
            <a:ext cx="609187" cy="602725"/>
            <a:chOff x="1882512" y="2747447"/>
            <a:chExt cx="609187" cy="602725"/>
          </a:xfrm>
        </p:grpSpPr>
        <p:sp>
          <p:nvSpPr>
            <p:cNvPr id="36" name="Frame 35"/>
            <p:cNvSpPr/>
            <p:nvPr/>
          </p:nvSpPr>
          <p:spPr>
            <a:xfrm>
              <a:off x="1882512" y="2747447"/>
              <a:ext cx="609187" cy="602725"/>
            </a:xfrm>
            <a:prstGeom prst="fram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1962215" y="2883855"/>
              <a:ext cx="4337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Vo</a:t>
              </a: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6247934" y="2981801"/>
            <a:ext cx="1029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change 1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7705988" y="2981801"/>
            <a:ext cx="1029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change 2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2743200" y="311774"/>
            <a:ext cx="726961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 err="1"/>
              <a:t>Git</a:t>
            </a:r>
            <a:r>
              <a:rPr lang="en-US" sz="5000" dirty="0"/>
              <a:t>: Version Control System</a:t>
            </a:r>
          </a:p>
        </p:txBody>
      </p:sp>
    </p:spTree>
    <p:extLst>
      <p:ext uri="{BB962C8B-B14F-4D97-AF65-F5344CB8AC3E}">
        <p14:creationId xmlns:p14="http://schemas.microsoft.com/office/powerpoint/2010/main" val="15962952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E063E0-3647-41FC-9F7F-0EC1BC85F8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23853" y="1391967"/>
            <a:ext cx="3413656" cy="738393"/>
          </a:xfr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b="1" dirty="0">
                <a:solidFill>
                  <a:srgbClr val="C00000"/>
                </a:solidFill>
              </a:rPr>
              <a:t>  Repository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705917" y="1501899"/>
            <a:ext cx="87876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/>
              <a:t>Code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2743200" y="311774"/>
            <a:ext cx="427200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 err="1"/>
              <a:t>Git</a:t>
            </a:r>
            <a:r>
              <a:rPr lang="en-US" sz="5000" dirty="0"/>
              <a:t> : commands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4999426" y="978591"/>
            <a:ext cx="60465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i="1">
                <a:solidFill>
                  <a:schemeClr val="accent1"/>
                </a:solidFill>
              </a:rPr>
              <a:t>init</a:t>
            </a:r>
            <a:endParaRPr lang="en-US" sz="2500" i="1" dirty="0">
              <a:solidFill>
                <a:schemeClr val="accent1"/>
              </a:solidFill>
            </a:endParaRPr>
          </a:p>
          <a:p>
            <a:endParaRPr lang="en-US" sz="2500" i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1778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E063E0-3647-41FC-9F7F-0EC1BC85F8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23853" y="1391967"/>
            <a:ext cx="3413656" cy="738393"/>
          </a:xfr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b="1" dirty="0">
                <a:solidFill>
                  <a:srgbClr val="C00000"/>
                </a:solidFill>
              </a:rPr>
              <a:t>  Repository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EE063E0-3647-41FC-9F7F-0EC1BC85F8DB}"/>
              </a:ext>
            </a:extLst>
          </p:cNvPr>
          <p:cNvSpPr txBox="1">
            <a:spLocks/>
          </p:cNvSpPr>
          <p:nvPr/>
        </p:nvSpPr>
        <p:spPr>
          <a:xfrm>
            <a:off x="3823853" y="2535115"/>
            <a:ext cx="3602182" cy="115306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/>
              <a:t>Modify </a:t>
            </a:r>
            <a:r>
              <a:rPr lang="en-US" dirty="0"/>
              <a:t>your code till you have reach a landmark </a:t>
            </a:r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grpSp>
        <p:nvGrpSpPr>
          <p:cNvPr id="44" name="Group 43"/>
          <p:cNvGrpSpPr/>
          <p:nvPr/>
        </p:nvGrpSpPr>
        <p:grpSpPr>
          <a:xfrm>
            <a:off x="1840706" y="2719857"/>
            <a:ext cx="609187" cy="602725"/>
            <a:chOff x="1882512" y="2747447"/>
            <a:chExt cx="609187" cy="602725"/>
          </a:xfrm>
        </p:grpSpPr>
        <p:sp>
          <p:nvSpPr>
            <p:cNvPr id="28" name="Frame 27"/>
            <p:cNvSpPr/>
            <p:nvPr/>
          </p:nvSpPr>
          <p:spPr>
            <a:xfrm>
              <a:off x="1882512" y="2747447"/>
              <a:ext cx="609187" cy="602725"/>
            </a:xfrm>
            <a:prstGeom prst="fram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962215" y="2883855"/>
              <a:ext cx="4337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Vo</a:t>
              </a:r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1705917" y="1501899"/>
            <a:ext cx="87876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/>
              <a:t>Code</a:t>
            </a:r>
          </a:p>
        </p:txBody>
      </p:sp>
      <p:sp>
        <p:nvSpPr>
          <p:cNvPr id="32" name="Down Arrow 31"/>
          <p:cNvSpPr/>
          <p:nvPr/>
        </p:nvSpPr>
        <p:spPr>
          <a:xfrm>
            <a:off x="2000166" y="2023056"/>
            <a:ext cx="290268" cy="49342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4999426" y="2085593"/>
            <a:ext cx="679994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i="1" dirty="0">
                <a:solidFill>
                  <a:schemeClr val="accent1"/>
                </a:solidFill>
              </a:rPr>
              <a:t>add</a:t>
            </a:r>
          </a:p>
          <a:p>
            <a:endParaRPr lang="en-US" sz="2500" i="1" dirty="0">
              <a:solidFill>
                <a:schemeClr val="accent1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2743200" y="311774"/>
            <a:ext cx="427200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 err="1"/>
              <a:t>Git</a:t>
            </a:r>
            <a:r>
              <a:rPr lang="en-US" sz="5000" dirty="0"/>
              <a:t> : commands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4999426" y="978591"/>
            <a:ext cx="60465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i="1">
                <a:solidFill>
                  <a:schemeClr val="accent1"/>
                </a:solidFill>
              </a:rPr>
              <a:t>init</a:t>
            </a:r>
            <a:endParaRPr lang="en-US" sz="2500" i="1" dirty="0">
              <a:solidFill>
                <a:schemeClr val="accent1"/>
              </a:solidFill>
            </a:endParaRPr>
          </a:p>
          <a:p>
            <a:endParaRPr lang="en-US" sz="2500" i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2593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E063E0-3647-41FC-9F7F-0EC1BC85F8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23853" y="1391967"/>
            <a:ext cx="3413656" cy="738393"/>
          </a:xfr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b="1" dirty="0">
                <a:solidFill>
                  <a:srgbClr val="C00000"/>
                </a:solidFill>
              </a:rPr>
              <a:t>  Repository</a:t>
            </a:r>
          </a:p>
        </p:txBody>
      </p:sp>
      <p:grpSp>
        <p:nvGrpSpPr>
          <p:cNvPr id="44" name="Group 43"/>
          <p:cNvGrpSpPr/>
          <p:nvPr/>
        </p:nvGrpSpPr>
        <p:grpSpPr>
          <a:xfrm>
            <a:off x="1840706" y="2719857"/>
            <a:ext cx="609187" cy="602725"/>
            <a:chOff x="1882512" y="2747447"/>
            <a:chExt cx="609187" cy="602725"/>
          </a:xfrm>
        </p:grpSpPr>
        <p:sp>
          <p:nvSpPr>
            <p:cNvPr id="28" name="Frame 27"/>
            <p:cNvSpPr/>
            <p:nvPr/>
          </p:nvSpPr>
          <p:spPr>
            <a:xfrm>
              <a:off x="1882512" y="2747447"/>
              <a:ext cx="609187" cy="602725"/>
            </a:xfrm>
            <a:prstGeom prst="fram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962215" y="2883855"/>
              <a:ext cx="4337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Vo</a:t>
              </a:r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1705917" y="1501899"/>
            <a:ext cx="87876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/>
              <a:t>Code</a:t>
            </a:r>
          </a:p>
        </p:txBody>
      </p:sp>
      <p:sp>
        <p:nvSpPr>
          <p:cNvPr id="32" name="Down Arrow 31"/>
          <p:cNvSpPr/>
          <p:nvPr/>
        </p:nvSpPr>
        <p:spPr>
          <a:xfrm>
            <a:off x="2000166" y="2023056"/>
            <a:ext cx="290268" cy="49342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4999426" y="2085593"/>
            <a:ext cx="679994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i="1" dirty="0">
                <a:solidFill>
                  <a:schemeClr val="accent1"/>
                </a:solidFill>
              </a:rPr>
              <a:t>add</a:t>
            </a:r>
          </a:p>
          <a:p>
            <a:endParaRPr lang="en-US" sz="2500" i="1" dirty="0">
              <a:solidFill>
                <a:schemeClr val="accent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629633" y="2365839"/>
            <a:ext cx="1721177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900" i="1" dirty="0">
                <a:solidFill>
                  <a:schemeClr val="accent1"/>
                </a:solidFill>
              </a:rPr>
              <a:t>commit</a:t>
            </a:r>
          </a:p>
          <a:p>
            <a:endParaRPr lang="en-US" sz="3900" i="1" dirty="0">
              <a:solidFill>
                <a:schemeClr val="accent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629633" y="2873118"/>
            <a:ext cx="2704908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>
                <a:solidFill>
                  <a:schemeClr val="accent1"/>
                </a:solidFill>
              </a:rPr>
              <a:t>Snapshot of project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629633" y="3265810"/>
            <a:ext cx="4408258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>
                <a:solidFill>
                  <a:schemeClr val="accent1"/>
                </a:solidFill>
              </a:rPr>
              <a:t>Records who, what, when &amp; why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58931" y="2624850"/>
            <a:ext cx="974498" cy="10002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solidFill>
                  <a:schemeClr val="accent1"/>
                </a:solidFill>
              </a:rPr>
              <a:t>commit</a:t>
            </a:r>
          </a:p>
          <a:p>
            <a:endParaRPr lang="en-US" sz="3900" i="1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743200" y="311774"/>
            <a:ext cx="427200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 err="1"/>
              <a:t>Git</a:t>
            </a:r>
            <a:r>
              <a:rPr lang="en-US" sz="5000" dirty="0"/>
              <a:t> : commands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999426" y="978591"/>
            <a:ext cx="60465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i="1">
                <a:solidFill>
                  <a:schemeClr val="accent1"/>
                </a:solidFill>
              </a:rPr>
              <a:t>init</a:t>
            </a:r>
            <a:endParaRPr lang="en-US" sz="2500" i="1" dirty="0">
              <a:solidFill>
                <a:schemeClr val="accent1"/>
              </a:solidFill>
            </a:endParaRPr>
          </a:p>
          <a:p>
            <a:endParaRPr lang="en-US" sz="2500" i="1" dirty="0">
              <a:solidFill>
                <a:schemeClr val="accent1"/>
              </a:solidFill>
            </a:endParaRP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4EE063E0-3647-41FC-9F7F-0EC1BC85F8DB}"/>
              </a:ext>
            </a:extLst>
          </p:cNvPr>
          <p:cNvSpPr txBox="1">
            <a:spLocks/>
          </p:cNvSpPr>
          <p:nvPr/>
        </p:nvSpPr>
        <p:spPr>
          <a:xfrm>
            <a:off x="3823853" y="2535115"/>
            <a:ext cx="3602182" cy="115306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/>
              <a:t>Modify </a:t>
            </a:r>
            <a:r>
              <a:rPr lang="en-US" dirty="0"/>
              <a:t>your code till you have reach a landmark </a:t>
            </a:r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47915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E063E0-3647-41FC-9F7F-0EC1BC85F8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23853" y="1391967"/>
            <a:ext cx="3413656" cy="738393"/>
          </a:xfr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b="1" dirty="0">
                <a:solidFill>
                  <a:srgbClr val="C00000"/>
                </a:solidFill>
              </a:rPr>
              <a:t>  Repository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629633" y="2365839"/>
            <a:ext cx="1721177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900" i="1" dirty="0">
                <a:solidFill>
                  <a:schemeClr val="accent1"/>
                </a:solidFill>
              </a:rPr>
              <a:t>commit</a:t>
            </a:r>
          </a:p>
          <a:p>
            <a:endParaRPr lang="en-US" sz="3900" i="1" dirty="0">
              <a:solidFill>
                <a:schemeClr val="accent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629633" y="2873118"/>
            <a:ext cx="2704908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>
                <a:solidFill>
                  <a:schemeClr val="accent1"/>
                </a:solidFill>
              </a:rPr>
              <a:t>Snapshot of project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629633" y="3265810"/>
            <a:ext cx="4408258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>
                <a:solidFill>
                  <a:schemeClr val="accent1"/>
                </a:solidFill>
              </a:rPr>
              <a:t>Records who, what, when &amp; why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4EE063E0-3647-41FC-9F7F-0EC1BC85F8DB}"/>
              </a:ext>
            </a:extLst>
          </p:cNvPr>
          <p:cNvSpPr txBox="1">
            <a:spLocks/>
          </p:cNvSpPr>
          <p:nvPr/>
        </p:nvSpPr>
        <p:spPr>
          <a:xfrm>
            <a:off x="3823853" y="4092930"/>
            <a:ext cx="3602182" cy="95681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Diversify</a:t>
            </a:r>
          </a:p>
          <a:p>
            <a:pPr lvl="1"/>
            <a:r>
              <a:rPr lang="en-US" dirty="0"/>
              <a:t>Experiment</a:t>
            </a:r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grpSp>
        <p:nvGrpSpPr>
          <p:cNvPr id="44" name="Group 43"/>
          <p:cNvGrpSpPr/>
          <p:nvPr/>
        </p:nvGrpSpPr>
        <p:grpSpPr>
          <a:xfrm>
            <a:off x="1840706" y="2719857"/>
            <a:ext cx="609187" cy="602725"/>
            <a:chOff x="1882512" y="2747447"/>
            <a:chExt cx="609187" cy="602725"/>
          </a:xfrm>
        </p:grpSpPr>
        <p:sp>
          <p:nvSpPr>
            <p:cNvPr id="28" name="Frame 27"/>
            <p:cNvSpPr/>
            <p:nvPr/>
          </p:nvSpPr>
          <p:spPr>
            <a:xfrm>
              <a:off x="1882512" y="2747447"/>
              <a:ext cx="609187" cy="602725"/>
            </a:xfrm>
            <a:prstGeom prst="fram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962215" y="2883855"/>
              <a:ext cx="4337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Vo</a:t>
              </a: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258931" y="2624850"/>
            <a:ext cx="974498" cy="10002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solidFill>
                  <a:schemeClr val="accent1"/>
                </a:solidFill>
              </a:rPr>
              <a:t>commit</a:t>
            </a:r>
          </a:p>
          <a:p>
            <a:endParaRPr lang="en-US" sz="3900" i="1" dirty="0">
              <a:solidFill>
                <a:schemeClr val="accent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705917" y="1501899"/>
            <a:ext cx="87876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/>
              <a:t>Code</a:t>
            </a:r>
          </a:p>
        </p:txBody>
      </p:sp>
      <p:sp>
        <p:nvSpPr>
          <p:cNvPr id="32" name="Down Arrow 31"/>
          <p:cNvSpPr/>
          <p:nvPr/>
        </p:nvSpPr>
        <p:spPr>
          <a:xfrm>
            <a:off x="2000166" y="2023056"/>
            <a:ext cx="290268" cy="49342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2889925" y="4154042"/>
            <a:ext cx="1002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V3</a:t>
            </a:r>
          </a:p>
        </p:txBody>
      </p:sp>
      <p:sp>
        <p:nvSpPr>
          <p:cNvPr id="35" name="Frame 34"/>
          <p:cNvSpPr/>
          <p:nvPr/>
        </p:nvSpPr>
        <p:spPr>
          <a:xfrm>
            <a:off x="2777498" y="4037346"/>
            <a:ext cx="609187" cy="602725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39" name="Group 38"/>
          <p:cNvGrpSpPr/>
          <p:nvPr/>
        </p:nvGrpSpPr>
        <p:grpSpPr>
          <a:xfrm>
            <a:off x="1882512" y="4037346"/>
            <a:ext cx="609187" cy="602725"/>
            <a:chOff x="1795342" y="3742864"/>
            <a:chExt cx="609187" cy="602725"/>
          </a:xfrm>
        </p:grpSpPr>
        <p:sp>
          <p:nvSpPr>
            <p:cNvPr id="33" name="Frame 32"/>
            <p:cNvSpPr/>
            <p:nvPr/>
          </p:nvSpPr>
          <p:spPr>
            <a:xfrm>
              <a:off x="1795342" y="3742864"/>
              <a:ext cx="609187" cy="602725"/>
            </a:xfrm>
            <a:prstGeom prst="fram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903086" y="3879272"/>
              <a:ext cx="437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V2</a:t>
              </a: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1029500" y="4057057"/>
            <a:ext cx="609187" cy="602725"/>
            <a:chOff x="1065563" y="3759974"/>
            <a:chExt cx="609187" cy="602725"/>
          </a:xfrm>
        </p:grpSpPr>
        <p:sp>
          <p:nvSpPr>
            <p:cNvPr id="37" name="Frame 36"/>
            <p:cNvSpPr/>
            <p:nvPr/>
          </p:nvSpPr>
          <p:spPr>
            <a:xfrm>
              <a:off x="1065563" y="3759974"/>
              <a:ext cx="609187" cy="602725"/>
            </a:xfrm>
            <a:prstGeom prst="fram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1145266" y="3896382"/>
              <a:ext cx="437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V1</a:t>
              </a:r>
            </a:p>
          </p:txBody>
        </p:sp>
      </p:grpSp>
      <p:sp>
        <p:nvSpPr>
          <p:cNvPr id="41" name="Left-Right-Up Arrow 40"/>
          <p:cNvSpPr/>
          <p:nvPr/>
        </p:nvSpPr>
        <p:spPr>
          <a:xfrm rot="10800000">
            <a:off x="1638688" y="3564100"/>
            <a:ext cx="1093042" cy="394646"/>
          </a:xfrm>
          <a:prstGeom prst="leftRigh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4999426" y="2085593"/>
            <a:ext cx="679994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i="1" dirty="0">
                <a:solidFill>
                  <a:schemeClr val="accent1"/>
                </a:solidFill>
              </a:rPr>
              <a:t>add</a:t>
            </a:r>
          </a:p>
          <a:p>
            <a:endParaRPr lang="en-US" sz="2500" i="1" dirty="0">
              <a:solidFill>
                <a:schemeClr val="accent1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743200" y="311774"/>
            <a:ext cx="427200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 err="1"/>
              <a:t>Git</a:t>
            </a:r>
            <a:r>
              <a:rPr lang="en-US" sz="5000" dirty="0"/>
              <a:t> : commands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4999426" y="978591"/>
            <a:ext cx="60465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i="1">
                <a:solidFill>
                  <a:schemeClr val="accent1"/>
                </a:solidFill>
              </a:rPr>
              <a:t>init</a:t>
            </a:r>
            <a:endParaRPr lang="en-US" sz="2500" i="1" dirty="0">
              <a:solidFill>
                <a:schemeClr val="accent1"/>
              </a:solidFill>
            </a:endParaRPr>
          </a:p>
          <a:p>
            <a:endParaRPr lang="en-US" sz="2500" i="1" dirty="0">
              <a:solidFill>
                <a:schemeClr val="accent1"/>
              </a:solidFill>
            </a:endParaRP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4EE063E0-3647-41FC-9F7F-0EC1BC85F8DB}"/>
              </a:ext>
            </a:extLst>
          </p:cNvPr>
          <p:cNvSpPr txBox="1">
            <a:spLocks/>
          </p:cNvSpPr>
          <p:nvPr/>
        </p:nvSpPr>
        <p:spPr>
          <a:xfrm>
            <a:off x="3823853" y="2535115"/>
            <a:ext cx="3602182" cy="115306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/>
              <a:t>Modify </a:t>
            </a:r>
            <a:r>
              <a:rPr lang="en-US" dirty="0"/>
              <a:t>your code till you have reach a landmark </a:t>
            </a:r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27" name="Frame 26"/>
          <p:cNvSpPr/>
          <p:nvPr/>
        </p:nvSpPr>
        <p:spPr>
          <a:xfrm>
            <a:off x="2777498" y="4037346"/>
            <a:ext cx="609187" cy="602725"/>
          </a:xfrm>
          <a:prstGeom prst="frame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42" name="Group 41"/>
          <p:cNvGrpSpPr/>
          <p:nvPr/>
        </p:nvGrpSpPr>
        <p:grpSpPr>
          <a:xfrm>
            <a:off x="1882512" y="4037346"/>
            <a:ext cx="609187" cy="602725"/>
            <a:chOff x="1795342" y="3742864"/>
            <a:chExt cx="609187" cy="602725"/>
          </a:xfrm>
        </p:grpSpPr>
        <p:sp>
          <p:nvSpPr>
            <p:cNvPr id="46" name="Frame 45"/>
            <p:cNvSpPr/>
            <p:nvPr/>
          </p:nvSpPr>
          <p:spPr>
            <a:xfrm>
              <a:off x="1795342" y="3742864"/>
              <a:ext cx="609187" cy="602725"/>
            </a:xfrm>
            <a:prstGeom prst="fram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1903086" y="3879272"/>
              <a:ext cx="437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V2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883162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E063E0-3647-41FC-9F7F-0EC1BC85F8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23853" y="1391967"/>
            <a:ext cx="3413656" cy="738393"/>
          </a:xfr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b="1" dirty="0">
                <a:solidFill>
                  <a:srgbClr val="C00000"/>
                </a:solidFill>
              </a:rPr>
              <a:t>  Repository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EE063E0-3647-41FC-9F7F-0EC1BC85F8DB}"/>
              </a:ext>
            </a:extLst>
          </p:cNvPr>
          <p:cNvSpPr txBox="1">
            <a:spLocks/>
          </p:cNvSpPr>
          <p:nvPr/>
        </p:nvSpPr>
        <p:spPr>
          <a:xfrm>
            <a:off x="3823853" y="2535115"/>
            <a:ext cx="3602182" cy="115306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Modify your code till you have reach a landmark </a:t>
            </a:r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7629633" y="2365839"/>
            <a:ext cx="1721177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900" i="1" dirty="0">
                <a:solidFill>
                  <a:schemeClr val="accent1"/>
                </a:solidFill>
              </a:rPr>
              <a:t>commit</a:t>
            </a:r>
          </a:p>
          <a:p>
            <a:endParaRPr lang="en-US" sz="3900" i="1" dirty="0">
              <a:solidFill>
                <a:schemeClr val="accent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629633" y="2873118"/>
            <a:ext cx="2704908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>
                <a:solidFill>
                  <a:schemeClr val="accent1"/>
                </a:solidFill>
              </a:rPr>
              <a:t>Snapshot of project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629633" y="3265810"/>
            <a:ext cx="4408258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>
                <a:solidFill>
                  <a:schemeClr val="accent1"/>
                </a:solidFill>
              </a:rPr>
              <a:t>Records who, what, when &amp; why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4EE063E0-3647-41FC-9F7F-0EC1BC85F8DB}"/>
              </a:ext>
            </a:extLst>
          </p:cNvPr>
          <p:cNvSpPr txBox="1">
            <a:spLocks/>
          </p:cNvSpPr>
          <p:nvPr/>
        </p:nvSpPr>
        <p:spPr>
          <a:xfrm>
            <a:off x="3823853" y="4092930"/>
            <a:ext cx="3602182" cy="95681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Diversify</a:t>
            </a:r>
          </a:p>
          <a:p>
            <a:pPr lvl="1"/>
            <a:r>
              <a:rPr lang="en-US" dirty="0"/>
              <a:t>Experiment</a:t>
            </a:r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7629631" y="3965934"/>
            <a:ext cx="2218877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900" i="1" dirty="0">
                <a:solidFill>
                  <a:schemeClr val="accent1"/>
                </a:solidFill>
              </a:rPr>
              <a:t>branching</a:t>
            </a:r>
          </a:p>
          <a:p>
            <a:endParaRPr lang="en-US" sz="3900" i="1" dirty="0">
              <a:solidFill>
                <a:schemeClr val="accent1"/>
              </a:solidFill>
            </a:endParaRPr>
          </a:p>
        </p:txBody>
      </p:sp>
      <p:grpSp>
        <p:nvGrpSpPr>
          <p:cNvPr id="44" name="Group 43"/>
          <p:cNvGrpSpPr/>
          <p:nvPr/>
        </p:nvGrpSpPr>
        <p:grpSpPr>
          <a:xfrm>
            <a:off x="1840706" y="2719857"/>
            <a:ext cx="609187" cy="602725"/>
            <a:chOff x="1882512" y="2747447"/>
            <a:chExt cx="609187" cy="602725"/>
          </a:xfrm>
        </p:grpSpPr>
        <p:sp>
          <p:nvSpPr>
            <p:cNvPr id="28" name="Frame 27"/>
            <p:cNvSpPr/>
            <p:nvPr/>
          </p:nvSpPr>
          <p:spPr>
            <a:xfrm>
              <a:off x="1882512" y="2747447"/>
              <a:ext cx="609187" cy="602725"/>
            </a:xfrm>
            <a:prstGeom prst="fram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962215" y="2883855"/>
              <a:ext cx="4337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Vo</a:t>
              </a: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258931" y="2624850"/>
            <a:ext cx="974498" cy="10002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solidFill>
                  <a:schemeClr val="accent1"/>
                </a:solidFill>
              </a:rPr>
              <a:t>commit</a:t>
            </a:r>
          </a:p>
          <a:p>
            <a:endParaRPr lang="en-US" sz="3900" i="1" dirty="0">
              <a:solidFill>
                <a:schemeClr val="accent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705917" y="1501899"/>
            <a:ext cx="87876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/>
              <a:t>Code</a:t>
            </a:r>
          </a:p>
        </p:txBody>
      </p:sp>
      <p:sp>
        <p:nvSpPr>
          <p:cNvPr id="32" name="Down Arrow 31"/>
          <p:cNvSpPr/>
          <p:nvPr/>
        </p:nvSpPr>
        <p:spPr>
          <a:xfrm>
            <a:off x="2000166" y="2023056"/>
            <a:ext cx="290268" cy="49342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2889925" y="4154042"/>
            <a:ext cx="1002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V3</a:t>
            </a:r>
          </a:p>
        </p:txBody>
      </p:sp>
      <p:sp>
        <p:nvSpPr>
          <p:cNvPr id="35" name="Frame 34"/>
          <p:cNvSpPr/>
          <p:nvPr/>
        </p:nvSpPr>
        <p:spPr>
          <a:xfrm>
            <a:off x="2777498" y="4037346"/>
            <a:ext cx="609187" cy="602725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39" name="Group 38"/>
          <p:cNvGrpSpPr/>
          <p:nvPr/>
        </p:nvGrpSpPr>
        <p:grpSpPr>
          <a:xfrm>
            <a:off x="1882512" y="4037346"/>
            <a:ext cx="609187" cy="602725"/>
            <a:chOff x="1795342" y="3742864"/>
            <a:chExt cx="609187" cy="602725"/>
          </a:xfrm>
        </p:grpSpPr>
        <p:sp>
          <p:nvSpPr>
            <p:cNvPr id="33" name="Frame 32"/>
            <p:cNvSpPr/>
            <p:nvPr/>
          </p:nvSpPr>
          <p:spPr>
            <a:xfrm>
              <a:off x="1795342" y="3742864"/>
              <a:ext cx="609187" cy="602725"/>
            </a:xfrm>
            <a:prstGeom prst="fram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903086" y="3879272"/>
              <a:ext cx="437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V2</a:t>
              </a: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1029500" y="4057057"/>
            <a:ext cx="609187" cy="602725"/>
            <a:chOff x="1065563" y="3759974"/>
            <a:chExt cx="609187" cy="602725"/>
          </a:xfrm>
        </p:grpSpPr>
        <p:sp>
          <p:nvSpPr>
            <p:cNvPr id="37" name="Frame 36"/>
            <p:cNvSpPr/>
            <p:nvPr/>
          </p:nvSpPr>
          <p:spPr>
            <a:xfrm>
              <a:off x="1065563" y="3759974"/>
              <a:ext cx="609187" cy="602725"/>
            </a:xfrm>
            <a:prstGeom prst="fram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1145266" y="3896382"/>
              <a:ext cx="437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V1</a:t>
              </a:r>
            </a:p>
          </p:txBody>
        </p:sp>
      </p:grpSp>
      <p:sp>
        <p:nvSpPr>
          <p:cNvPr id="41" name="Left-Right-Up Arrow 40"/>
          <p:cNvSpPr/>
          <p:nvPr/>
        </p:nvSpPr>
        <p:spPr>
          <a:xfrm rot="10800000">
            <a:off x="1638688" y="3564100"/>
            <a:ext cx="1093042" cy="394646"/>
          </a:xfrm>
          <a:prstGeom prst="leftRigh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>
            <a:off x="283563" y="3660409"/>
            <a:ext cx="1228221" cy="10002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solidFill>
                  <a:schemeClr val="accent1"/>
                </a:solidFill>
              </a:rPr>
              <a:t>branching</a:t>
            </a:r>
          </a:p>
          <a:p>
            <a:endParaRPr lang="en-US" sz="3900" i="1" dirty="0">
              <a:solidFill>
                <a:schemeClr val="accent1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4999426" y="2085593"/>
            <a:ext cx="679994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i="1" dirty="0">
                <a:solidFill>
                  <a:schemeClr val="accent1"/>
                </a:solidFill>
              </a:rPr>
              <a:t>add</a:t>
            </a:r>
          </a:p>
          <a:p>
            <a:endParaRPr lang="en-US" sz="2500" i="1" dirty="0">
              <a:solidFill>
                <a:schemeClr val="accent1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743200" y="311774"/>
            <a:ext cx="427200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 err="1"/>
              <a:t>Git</a:t>
            </a:r>
            <a:r>
              <a:rPr lang="en-US" sz="5000" dirty="0"/>
              <a:t> : commands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4999426" y="978591"/>
            <a:ext cx="60465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i="1">
                <a:solidFill>
                  <a:schemeClr val="accent1"/>
                </a:solidFill>
              </a:rPr>
              <a:t>init</a:t>
            </a:r>
            <a:endParaRPr lang="en-US" sz="2500" i="1" dirty="0">
              <a:solidFill>
                <a:schemeClr val="accent1"/>
              </a:solidFill>
            </a:endParaRPr>
          </a:p>
          <a:p>
            <a:endParaRPr lang="en-US" sz="2500" i="1" dirty="0">
              <a:solidFill>
                <a:schemeClr val="accent1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7629631" y="4445945"/>
            <a:ext cx="329417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>
                <a:solidFill>
                  <a:schemeClr val="accent1"/>
                </a:solidFill>
              </a:rPr>
              <a:t>Organized versions</a:t>
            </a:r>
          </a:p>
          <a:p>
            <a:r>
              <a:rPr lang="en-US" sz="2500" dirty="0">
                <a:solidFill>
                  <a:schemeClr val="accent1"/>
                </a:solidFill>
              </a:rPr>
              <a:t>Work with other people</a:t>
            </a:r>
          </a:p>
        </p:txBody>
      </p:sp>
      <p:sp>
        <p:nvSpPr>
          <p:cNvPr id="48" name="Frame 47"/>
          <p:cNvSpPr/>
          <p:nvPr/>
        </p:nvSpPr>
        <p:spPr>
          <a:xfrm>
            <a:off x="2780281" y="4037346"/>
            <a:ext cx="609187" cy="602725"/>
          </a:xfrm>
          <a:prstGeom prst="frame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49" name="Group 48"/>
          <p:cNvGrpSpPr/>
          <p:nvPr/>
        </p:nvGrpSpPr>
        <p:grpSpPr>
          <a:xfrm>
            <a:off x="1885295" y="4037346"/>
            <a:ext cx="609187" cy="602725"/>
            <a:chOff x="1795342" y="3742864"/>
            <a:chExt cx="609187" cy="602725"/>
          </a:xfrm>
        </p:grpSpPr>
        <p:sp>
          <p:nvSpPr>
            <p:cNvPr id="50" name="Frame 49"/>
            <p:cNvSpPr/>
            <p:nvPr/>
          </p:nvSpPr>
          <p:spPr>
            <a:xfrm>
              <a:off x="1795342" y="3742864"/>
              <a:ext cx="609187" cy="602725"/>
            </a:xfrm>
            <a:prstGeom prst="fram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1903086" y="3879272"/>
              <a:ext cx="437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V2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880887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E063E0-3647-41FC-9F7F-0EC1BC85F8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23853" y="1391967"/>
            <a:ext cx="3413656" cy="738393"/>
          </a:xfr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b="1" dirty="0">
                <a:solidFill>
                  <a:srgbClr val="C00000"/>
                </a:solidFill>
              </a:rPr>
              <a:t>  Repository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EE063E0-3647-41FC-9F7F-0EC1BC85F8DB}"/>
              </a:ext>
            </a:extLst>
          </p:cNvPr>
          <p:cNvSpPr txBox="1">
            <a:spLocks/>
          </p:cNvSpPr>
          <p:nvPr/>
        </p:nvSpPr>
        <p:spPr>
          <a:xfrm>
            <a:off x="3823853" y="2535115"/>
            <a:ext cx="3602182" cy="115306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Modify your code till you have reach a landmark </a:t>
            </a:r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7629633" y="2365839"/>
            <a:ext cx="1721177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900" i="1" dirty="0">
                <a:solidFill>
                  <a:schemeClr val="accent1"/>
                </a:solidFill>
              </a:rPr>
              <a:t>commit</a:t>
            </a:r>
          </a:p>
          <a:p>
            <a:endParaRPr lang="en-US" sz="3900" i="1" dirty="0">
              <a:solidFill>
                <a:schemeClr val="accent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629633" y="2873118"/>
            <a:ext cx="2704908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>
                <a:solidFill>
                  <a:schemeClr val="accent1"/>
                </a:solidFill>
              </a:rPr>
              <a:t>Snapshot of project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629633" y="3265810"/>
            <a:ext cx="4408258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>
                <a:solidFill>
                  <a:schemeClr val="accent1"/>
                </a:solidFill>
              </a:rPr>
              <a:t>Records who, what, when &amp; why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4EE063E0-3647-41FC-9F7F-0EC1BC85F8DB}"/>
              </a:ext>
            </a:extLst>
          </p:cNvPr>
          <p:cNvSpPr txBox="1">
            <a:spLocks/>
          </p:cNvSpPr>
          <p:nvPr/>
        </p:nvSpPr>
        <p:spPr>
          <a:xfrm>
            <a:off x="3823853" y="4092930"/>
            <a:ext cx="3602182" cy="95681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Diversify</a:t>
            </a:r>
          </a:p>
          <a:p>
            <a:pPr lvl="1"/>
            <a:r>
              <a:rPr lang="en-US" dirty="0"/>
              <a:t>Experiment</a:t>
            </a:r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4EE063E0-3647-41FC-9F7F-0EC1BC85F8DB}"/>
              </a:ext>
            </a:extLst>
          </p:cNvPr>
          <p:cNvSpPr txBox="1">
            <a:spLocks/>
          </p:cNvSpPr>
          <p:nvPr/>
        </p:nvSpPr>
        <p:spPr>
          <a:xfrm>
            <a:off x="3823853" y="5454497"/>
            <a:ext cx="3602182" cy="49903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/>
              <a:t>Consolidate</a:t>
            </a:r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7629631" y="3965934"/>
            <a:ext cx="2218877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900" i="1" dirty="0">
                <a:solidFill>
                  <a:schemeClr val="accent1"/>
                </a:solidFill>
              </a:rPr>
              <a:t>branching</a:t>
            </a:r>
          </a:p>
          <a:p>
            <a:endParaRPr lang="en-US" sz="3900" i="1" dirty="0">
              <a:solidFill>
                <a:schemeClr val="accent1"/>
              </a:solidFill>
            </a:endParaRPr>
          </a:p>
        </p:txBody>
      </p:sp>
      <p:grpSp>
        <p:nvGrpSpPr>
          <p:cNvPr id="44" name="Group 43"/>
          <p:cNvGrpSpPr/>
          <p:nvPr/>
        </p:nvGrpSpPr>
        <p:grpSpPr>
          <a:xfrm>
            <a:off x="1840706" y="2719857"/>
            <a:ext cx="609187" cy="602725"/>
            <a:chOff x="1882512" y="2747447"/>
            <a:chExt cx="609187" cy="602725"/>
          </a:xfrm>
        </p:grpSpPr>
        <p:sp>
          <p:nvSpPr>
            <p:cNvPr id="28" name="Frame 27"/>
            <p:cNvSpPr/>
            <p:nvPr/>
          </p:nvSpPr>
          <p:spPr>
            <a:xfrm>
              <a:off x="1882512" y="2747447"/>
              <a:ext cx="609187" cy="602725"/>
            </a:xfrm>
            <a:prstGeom prst="fram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962215" y="2883855"/>
              <a:ext cx="4337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Vo</a:t>
              </a: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258931" y="2624850"/>
            <a:ext cx="974498" cy="10002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solidFill>
                  <a:schemeClr val="accent1"/>
                </a:solidFill>
              </a:rPr>
              <a:t>commit</a:t>
            </a:r>
          </a:p>
          <a:p>
            <a:endParaRPr lang="en-US" sz="3900" i="1" dirty="0">
              <a:solidFill>
                <a:schemeClr val="accent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705917" y="1501899"/>
            <a:ext cx="87876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/>
              <a:t>Code</a:t>
            </a:r>
          </a:p>
        </p:txBody>
      </p:sp>
      <p:sp>
        <p:nvSpPr>
          <p:cNvPr id="32" name="Down Arrow 31"/>
          <p:cNvSpPr/>
          <p:nvPr/>
        </p:nvSpPr>
        <p:spPr>
          <a:xfrm>
            <a:off x="2000166" y="2023056"/>
            <a:ext cx="290268" cy="49342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2889925" y="4154042"/>
            <a:ext cx="1002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V3</a:t>
            </a:r>
          </a:p>
        </p:txBody>
      </p:sp>
      <p:sp>
        <p:nvSpPr>
          <p:cNvPr id="35" name="Frame 34"/>
          <p:cNvSpPr/>
          <p:nvPr/>
        </p:nvSpPr>
        <p:spPr>
          <a:xfrm>
            <a:off x="2777498" y="4037346"/>
            <a:ext cx="609187" cy="602725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39" name="Group 38"/>
          <p:cNvGrpSpPr/>
          <p:nvPr/>
        </p:nvGrpSpPr>
        <p:grpSpPr>
          <a:xfrm>
            <a:off x="1882512" y="4037346"/>
            <a:ext cx="609187" cy="602725"/>
            <a:chOff x="1795342" y="3742864"/>
            <a:chExt cx="609187" cy="602725"/>
          </a:xfrm>
        </p:grpSpPr>
        <p:sp>
          <p:nvSpPr>
            <p:cNvPr id="33" name="Frame 32"/>
            <p:cNvSpPr/>
            <p:nvPr/>
          </p:nvSpPr>
          <p:spPr>
            <a:xfrm>
              <a:off x="1795342" y="3742864"/>
              <a:ext cx="609187" cy="602725"/>
            </a:xfrm>
            <a:prstGeom prst="fram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903086" y="3879272"/>
              <a:ext cx="437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V2</a:t>
              </a: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1029500" y="4057057"/>
            <a:ext cx="609187" cy="602725"/>
            <a:chOff x="1065563" y="3759974"/>
            <a:chExt cx="609187" cy="602725"/>
          </a:xfrm>
        </p:grpSpPr>
        <p:sp>
          <p:nvSpPr>
            <p:cNvPr id="37" name="Frame 36"/>
            <p:cNvSpPr/>
            <p:nvPr/>
          </p:nvSpPr>
          <p:spPr>
            <a:xfrm>
              <a:off x="1065563" y="3759974"/>
              <a:ext cx="609187" cy="602725"/>
            </a:xfrm>
            <a:prstGeom prst="fram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1145266" y="3896382"/>
              <a:ext cx="437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V1</a:t>
              </a:r>
            </a:p>
          </p:txBody>
        </p:sp>
      </p:grpSp>
      <p:sp>
        <p:nvSpPr>
          <p:cNvPr id="41" name="Left-Right-Up Arrow 40"/>
          <p:cNvSpPr/>
          <p:nvPr/>
        </p:nvSpPr>
        <p:spPr>
          <a:xfrm rot="10800000">
            <a:off x="1638688" y="3564100"/>
            <a:ext cx="1093042" cy="394646"/>
          </a:xfrm>
          <a:prstGeom prst="leftRigh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>
            <a:off x="283563" y="3660409"/>
            <a:ext cx="1228221" cy="10002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solidFill>
                  <a:schemeClr val="accent1"/>
                </a:solidFill>
              </a:rPr>
              <a:t>branching</a:t>
            </a:r>
          </a:p>
          <a:p>
            <a:endParaRPr lang="en-US" sz="3900" i="1" dirty="0">
              <a:solidFill>
                <a:schemeClr val="accent1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4999426" y="2085593"/>
            <a:ext cx="679994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i="1" dirty="0">
                <a:solidFill>
                  <a:schemeClr val="accent1"/>
                </a:solidFill>
              </a:rPr>
              <a:t>add</a:t>
            </a:r>
          </a:p>
          <a:p>
            <a:endParaRPr lang="en-US" sz="2500" i="1" dirty="0">
              <a:solidFill>
                <a:schemeClr val="accent1"/>
              </a:solidFill>
            </a:endParaRPr>
          </a:p>
        </p:txBody>
      </p:sp>
      <p:cxnSp>
        <p:nvCxnSpPr>
          <p:cNvPr id="46" name="Straight Arrow Connector 45"/>
          <p:cNvCxnSpPr/>
          <p:nvPr/>
        </p:nvCxnSpPr>
        <p:spPr>
          <a:xfrm>
            <a:off x="2209226" y="4718670"/>
            <a:ext cx="340255" cy="67069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 flipH="1">
            <a:off x="2638172" y="4678011"/>
            <a:ext cx="288508" cy="71135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Group 53"/>
          <p:cNvGrpSpPr/>
          <p:nvPr/>
        </p:nvGrpSpPr>
        <p:grpSpPr>
          <a:xfrm>
            <a:off x="1920409" y="5448094"/>
            <a:ext cx="2195955" cy="605789"/>
            <a:chOff x="1795342" y="3739800"/>
            <a:chExt cx="1249416" cy="605789"/>
          </a:xfrm>
        </p:grpSpPr>
        <p:sp>
          <p:nvSpPr>
            <p:cNvPr id="55" name="Frame 54"/>
            <p:cNvSpPr/>
            <p:nvPr/>
          </p:nvSpPr>
          <p:spPr>
            <a:xfrm>
              <a:off x="1795342" y="3739800"/>
              <a:ext cx="824039" cy="605789"/>
            </a:xfrm>
            <a:prstGeom prst="fram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1867833" y="3876046"/>
              <a:ext cx="11769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Final Code</a:t>
              </a:r>
            </a:p>
          </p:txBody>
        </p:sp>
      </p:grpSp>
      <p:sp>
        <p:nvSpPr>
          <p:cNvPr id="45" name="TextBox 44"/>
          <p:cNvSpPr txBox="1"/>
          <p:nvPr/>
        </p:nvSpPr>
        <p:spPr>
          <a:xfrm>
            <a:off x="2743200" y="311774"/>
            <a:ext cx="427200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 err="1"/>
              <a:t>Git</a:t>
            </a:r>
            <a:r>
              <a:rPr lang="en-US" sz="5000" dirty="0"/>
              <a:t> : commands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4999426" y="978591"/>
            <a:ext cx="60465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i="1">
                <a:solidFill>
                  <a:schemeClr val="accent1"/>
                </a:solidFill>
              </a:rPr>
              <a:t>init</a:t>
            </a:r>
            <a:endParaRPr lang="en-US" sz="2500" i="1" dirty="0">
              <a:solidFill>
                <a:schemeClr val="accent1"/>
              </a:solidFill>
            </a:endParaRPr>
          </a:p>
          <a:p>
            <a:endParaRPr lang="en-US" sz="2500" i="1" dirty="0">
              <a:solidFill>
                <a:schemeClr val="accent1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7629631" y="4445945"/>
            <a:ext cx="329417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>
                <a:solidFill>
                  <a:schemeClr val="accent1"/>
                </a:solidFill>
              </a:rPr>
              <a:t>Organized versions</a:t>
            </a:r>
          </a:p>
          <a:p>
            <a:r>
              <a:rPr lang="en-US" sz="2500" dirty="0">
                <a:solidFill>
                  <a:schemeClr val="accent1"/>
                </a:solidFill>
              </a:rPr>
              <a:t>Work with other people</a:t>
            </a:r>
          </a:p>
        </p:txBody>
      </p:sp>
      <p:sp>
        <p:nvSpPr>
          <p:cNvPr id="50" name="Frame 49"/>
          <p:cNvSpPr/>
          <p:nvPr/>
        </p:nvSpPr>
        <p:spPr>
          <a:xfrm>
            <a:off x="2777498" y="4045923"/>
            <a:ext cx="609187" cy="602725"/>
          </a:xfrm>
          <a:prstGeom prst="frame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1" name="Group 50"/>
          <p:cNvGrpSpPr/>
          <p:nvPr/>
        </p:nvGrpSpPr>
        <p:grpSpPr>
          <a:xfrm>
            <a:off x="1882512" y="4045923"/>
            <a:ext cx="609187" cy="602725"/>
            <a:chOff x="1795342" y="3742864"/>
            <a:chExt cx="609187" cy="602725"/>
          </a:xfrm>
        </p:grpSpPr>
        <p:sp>
          <p:nvSpPr>
            <p:cNvPr id="52" name="Frame 51"/>
            <p:cNvSpPr/>
            <p:nvPr/>
          </p:nvSpPr>
          <p:spPr>
            <a:xfrm>
              <a:off x="1795342" y="3742864"/>
              <a:ext cx="609187" cy="602725"/>
            </a:xfrm>
            <a:prstGeom prst="fram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1903086" y="3879272"/>
              <a:ext cx="437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V2</a:t>
              </a:r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1920409" y="5454352"/>
            <a:ext cx="2195955" cy="605789"/>
            <a:chOff x="1795342" y="3739800"/>
            <a:chExt cx="1249416" cy="605789"/>
          </a:xfrm>
        </p:grpSpPr>
        <p:sp>
          <p:nvSpPr>
            <p:cNvPr id="58" name="Frame 57"/>
            <p:cNvSpPr/>
            <p:nvPr/>
          </p:nvSpPr>
          <p:spPr>
            <a:xfrm>
              <a:off x="1795342" y="3739800"/>
              <a:ext cx="824039" cy="605789"/>
            </a:xfrm>
            <a:prstGeom prst="frame">
              <a:avLst/>
            </a:prstGeom>
            <a:solidFill>
              <a:schemeClr val="accent4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1867833" y="3876046"/>
              <a:ext cx="11769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Final Code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169211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E063E0-3647-41FC-9F7F-0EC1BC85F8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23853" y="1391967"/>
            <a:ext cx="3413656" cy="738393"/>
          </a:xfr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b="1" dirty="0">
                <a:solidFill>
                  <a:srgbClr val="C00000"/>
                </a:solidFill>
              </a:rPr>
              <a:t>  Repository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EE063E0-3647-41FC-9F7F-0EC1BC85F8DB}"/>
              </a:ext>
            </a:extLst>
          </p:cNvPr>
          <p:cNvSpPr txBox="1">
            <a:spLocks/>
          </p:cNvSpPr>
          <p:nvPr/>
        </p:nvSpPr>
        <p:spPr>
          <a:xfrm>
            <a:off x="3823853" y="2535115"/>
            <a:ext cx="3602182" cy="115306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Modify your code till you have reach a landmark </a:t>
            </a:r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7629633" y="2365839"/>
            <a:ext cx="1721177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900" i="1" dirty="0">
                <a:solidFill>
                  <a:schemeClr val="accent1"/>
                </a:solidFill>
              </a:rPr>
              <a:t>commit</a:t>
            </a:r>
          </a:p>
          <a:p>
            <a:endParaRPr lang="en-US" sz="3900" i="1" dirty="0">
              <a:solidFill>
                <a:schemeClr val="accent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629633" y="2873118"/>
            <a:ext cx="2704908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>
                <a:solidFill>
                  <a:schemeClr val="accent1"/>
                </a:solidFill>
              </a:rPr>
              <a:t>Snapshot of project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629633" y="3265810"/>
            <a:ext cx="4408258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>
                <a:solidFill>
                  <a:schemeClr val="accent1"/>
                </a:solidFill>
              </a:rPr>
              <a:t>Records who, what, when &amp; why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4EE063E0-3647-41FC-9F7F-0EC1BC85F8DB}"/>
              </a:ext>
            </a:extLst>
          </p:cNvPr>
          <p:cNvSpPr txBox="1">
            <a:spLocks/>
          </p:cNvSpPr>
          <p:nvPr/>
        </p:nvSpPr>
        <p:spPr>
          <a:xfrm>
            <a:off x="3823853" y="4092930"/>
            <a:ext cx="3602182" cy="95681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Diversify</a:t>
            </a:r>
          </a:p>
          <a:p>
            <a:pPr lvl="1"/>
            <a:r>
              <a:rPr lang="en-US" dirty="0"/>
              <a:t>Experiment</a:t>
            </a:r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4EE063E0-3647-41FC-9F7F-0EC1BC85F8DB}"/>
              </a:ext>
            </a:extLst>
          </p:cNvPr>
          <p:cNvSpPr txBox="1">
            <a:spLocks/>
          </p:cNvSpPr>
          <p:nvPr/>
        </p:nvSpPr>
        <p:spPr>
          <a:xfrm>
            <a:off x="3823853" y="5454497"/>
            <a:ext cx="3602182" cy="49903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/>
              <a:t>Consolidate</a:t>
            </a:r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7629631" y="3965934"/>
            <a:ext cx="2218877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900" i="1" dirty="0">
                <a:solidFill>
                  <a:schemeClr val="accent1"/>
                </a:solidFill>
              </a:rPr>
              <a:t>branching</a:t>
            </a:r>
          </a:p>
          <a:p>
            <a:endParaRPr lang="en-US" sz="3900" i="1" dirty="0">
              <a:solidFill>
                <a:schemeClr val="accent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629631" y="5307196"/>
            <a:ext cx="1486304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900" i="1" dirty="0">
                <a:solidFill>
                  <a:schemeClr val="accent1"/>
                </a:solidFill>
              </a:rPr>
              <a:t>merge</a:t>
            </a:r>
          </a:p>
          <a:p>
            <a:endParaRPr lang="en-US" sz="3900" i="1" dirty="0">
              <a:solidFill>
                <a:schemeClr val="accent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629632" y="5953527"/>
            <a:ext cx="270298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>
                <a:solidFill>
                  <a:schemeClr val="accent1"/>
                </a:solidFill>
              </a:rPr>
              <a:t>Create final code(s)</a:t>
            </a:r>
          </a:p>
        </p:txBody>
      </p:sp>
      <p:grpSp>
        <p:nvGrpSpPr>
          <p:cNvPr id="44" name="Group 43"/>
          <p:cNvGrpSpPr/>
          <p:nvPr/>
        </p:nvGrpSpPr>
        <p:grpSpPr>
          <a:xfrm>
            <a:off x="1840706" y="2719857"/>
            <a:ext cx="609187" cy="602725"/>
            <a:chOff x="1882512" y="2747447"/>
            <a:chExt cx="609187" cy="602725"/>
          </a:xfrm>
        </p:grpSpPr>
        <p:sp>
          <p:nvSpPr>
            <p:cNvPr id="28" name="Frame 27"/>
            <p:cNvSpPr/>
            <p:nvPr/>
          </p:nvSpPr>
          <p:spPr>
            <a:xfrm>
              <a:off x="1882512" y="2747447"/>
              <a:ext cx="609187" cy="602725"/>
            </a:xfrm>
            <a:prstGeom prst="fram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962215" y="2883855"/>
              <a:ext cx="4337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Vo</a:t>
              </a: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258931" y="2624850"/>
            <a:ext cx="974498" cy="10002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solidFill>
                  <a:schemeClr val="accent1"/>
                </a:solidFill>
              </a:rPr>
              <a:t>commit</a:t>
            </a:r>
          </a:p>
          <a:p>
            <a:endParaRPr lang="en-US" sz="3900" i="1" dirty="0">
              <a:solidFill>
                <a:schemeClr val="accent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705917" y="1501899"/>
            <a:ext cx="87876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/>
              <a:t>Code</a:t>
            </a:r>
          </a:p>
        </p:txBody>
      </p:sp>
      <p:sp>
        <p:nvSpPr>
          <p:cNvPr id="32" name="Down Arrow 31"/>
          <p:cNvSpPr/>
          <p:nvPr/>
        </p:nvSpPr>
        <p:spPr>
          <a:xfrm>
            <a:off x="2000166" y="2023056"/>
            <a:ext cx="290268" cy="49342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2889925" y="4154042"/>
            <a:ext cx="1002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V3</a:t>
            </a:r>
          </a:p>
        </p:txBody>
      </p:sp>
      <p:sp>
        <p:nvSpPr>
          <p:cNvPr id="35" name="Frame 34"/>
          <p:cNvSpPr/>
          <p:nvPr/>
        </p:nvSpPr>
        <p:spPr>
          <a:xfrm>
            <a:off x="2777498" y="4037346"/>
            <a:ext cx="609187" cy="602725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39" name="Group 38"/>
          <p:cNvGrpSpPr/>
          <p:nvPr/>
        </p:nvGrpSpPr>
        <p:grpSpPr>
          <a:xfrm>
            <a:off x="1882512" y="4037346"/>
            <a:ext cx="609187" cy="602725"/>
            <a:chOff x="1795342" y="3742864"/>
            <a:chExt cx="609187" cy="602725"/>
          </a:xfrm>
        </p:grpSpPr>
        <p:sp>
          <p:nvSpPr>
            <p:cNvPr id="33" name="Frame 32"/>
            <p:cNvSpPr/>
            <p:nvPr/>
          </p:nvSpPr>
          <p:spPr>
            <a:xfrm>
              <a:off x="1795342" y="3742864"/>
              <a:ext cx="609187" cy="602725"/>
            </a:xfrm>
            <a:prstGeom prst="fram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903086" y="3879272"/>
              <a:ext cx="437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V2</a:t>
              </a: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1029500" y="4057057"/>
            <a:ext cx="609187" cy="602725"/>
            <a:chOff x="1065563" y="3759974"/>
            <a:chExt cx="609187" cy="602725"/>
          </a:xfrm>
        </p:grpSpPr>
        <p:sp>
          <p:nvSpPr>
            <p:cNvPr id="37" name="Frame 36"/>
            <p:cNvSpPr/>
            <p:nvPr/>
          </p:nvSpPr>
          <p:spPr>
            <a:xfrm>
              <a:off x="1065563" y="3759974"/>
              <a:ext cx="609187" cy="602725"/>
            </a:xfrm>
            <a:prstGeom prst="fram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1145266" y="3896382"/>
              <a:ext cx="437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V1</a:t>
              </a:r>
            </a:p>
          </p:txBody>
        </p:sp>
      </p:grpSp>
      <p:sp>
        <p:nvSpPr>
          <p:cNvPr id="41" name="Left-Right-Up Arrow 40"/>
          <p:cNvSpPr/>
          <p:nvPr/>
        </p:nvSpPr>
        <p:spPr>
          <a:xfrm rot="10800000">
            <a:off x="1638688" y="3564100"/>
            <a:ext cx="1093042" cy="394646"/>
          </a:xfrm>
          <a:prstGeom prst="leftRigh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>
            <a:off x="283563" y="3660409"/>
            <a:ext cx="1228221" cy="10002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solidFill>
                  <a:schemeClr val="accent1"/>
                </a:solidFill>
              </a:rPr>
              <a:t>branching</a:t>
            </a:r>
          </a:p>
          <a:p>
            <a:endParaRPr lang="en-US" sz="3900" i="1" dirty="0">
              <a:solidFill>
                <a:schemeClr val="accent1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4999426" y="2085593"/>
            <a:ext cx="679994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i="1" dirty="0">
                <a:solidFill>
                  <a:schemeClr val="accent1"/>
                </a:solidFill>
              </a:rPr>
              <a:t>add</a:t>
            </a:r>
          </a:p>
          <a:p>
            <a:endParaRPr lang="en-US" sz="2500" i="1" dirty="0">
              <a:solidFill>
                <a:schemeClr val="accent1"/>
              </a:solidFill>
            </a:endParaRPr>
          </a:p>
        </p:txBody>
      </p:sp>
      <p:cxnSp>
        <p:nvCxnSpPr>
          <p:cNvPr id="46" name="Straight Arrow Connector 45"/>
          <p:cNvCxnSpPr/>
          <p:nvPr/>
        </p:nvCxnSpPr>
        <p:spPr>
          <a:xfrm>
            <a:off x="2209226" y="4718670"/>
            <a:ext cx="340255" cy="67069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 flipH="1">
            <a:off x="2638172" y="4678011"/>
            <a:ext cx="288508" cy="71135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Group 53"/>
          <p:cNvGrpSpPr/>
          <p:nvPr/>
        </p:nvGrpSpPr>
        <p:grpSpPr>
          <a:xfrm>
            <a:off x="1920409" y="5448094"/>
            <a:ext cx="2195955" cy="605789"/>
            <a:chOff x="1795342" y="3739800"/>
            <a:chExt cx="1249416" cy="605789"/>
          </a:xfrm>
        </p:grpSpPr>
        <p:sp>
          <p:nvSpPr>
            <p:cNvPr id="55" name="Frame 54"/>
            <p:cNvSpPr/>
            <p:nvPr/>
          </p:nvSpPr>
          <p:spPr>
            <a:xfrm>
              <a:off x="1795342" y="3739800"/>
              <a:ext cx="824039" cy="605789"/>
            </a:xfrm>
            <a:prstGeom prst="fram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1867833" y="3876046"/>
              <a:ext cx="11769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Final Code</a:t>
              </a:r>
            </a:p>
          </p:txBody>
        </p:sp>
      </p:grpSp>
      <p:sp>
        <p:nvSpPr>
          <p:cNvPr id="58" name="TextBox 57"/>
          <p:cNvSpPr txBox="1"/>
          <p:nvPr/>
        </p:nvSpPr>
        <p:spPr>
          <a:xfrm>
            <a:off x="287719" y="5389369"/>
            <a:ext cx="851515" cy="10002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solidFill>
                  <a:schemeClr val="accent1"/>
                </a:solidFill>
              </a:rPr>
              <a:t>merge</a:t>
            </a:r>
          </a:p>
          <a:p>
            <a:endParaRPr lang="en-US" sz="3900" i="1" dirty="0">
              <a:solidFill>
                <a:schemeClr val="accent1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743200" y="311774"/>
            <a:ext cx="427200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 err="1"/>
              <a:t>Git</a:t>
            </a:r>
            <a:r>
              <a:rPr lang="en-US" sz="5000" dirty="0"/>
              <a:t> : commands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4999426" y="978591"/>
            <a:ext cx="60465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i="1">
                <a:solidFill>
                  <a:schemeClr val="accent1"/>
                </a:solidFill>
              </a:rPr>
              <a:t>init</a:t>
            </a:r>
            <a:endParaRPr lang="en-US" sz="2500" i="1" dirty="0">
              <a:solidFill>
                <a:schemeClr val="accent1"/>
              </a:solidFill>
            </a:endParaRPr>
          </a:p>
          <a:p>
            <a:endParaRPr lang="en-US" sz="2500" i="1" dirty="0">
              <a:solidFill>
                <a:schemeClr val="accent1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7629631" y="4445945"/>
            <a:ext cx="329417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>
                <a:solidFill>
                  <a:schemeClr val="accent1"/>
                </a:solidFill>
              </a:rPr>
              <a:t>Organized versions</a:t>
            </a:r>
          </a:p>
          <a:p>
            <a:r>
              <a:rPr lang="en-US" sz="2500" dirty="0">
                <a:solidFill>
                  <a:schemeClr val="accent1"/>
                </a:solidFill>
              </a:rPr>
              <a:t>Work with other people</a:t>
            </a:r>
          </a:p>
        </p:txBody>
      </p:sp>
      <p:sp>
        <p:nvSpPr>
          <p:cNvPr id="50" name="Frame 49"/>
          <p:cNvSpPr/>
          <p:nvPr/>
        </p:nvSpPr>
        <p:spPr>
          <a:xfrm>
            <a:off x="2777498" y="4037346"/>
            <a:ext cx="609187" cy="602725"/>
          </a:xfrm>
          <a:prstGeom prst="frame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1" name="Group 50"/>
          <p:cNvGrpSpPr/>
          <p:nvPr/>
        </p:nvGrpSpPr>
        <p:grpSpPr>
          <a:xfrm>
            <a:off x="1882512" y="4037346"/>
            <a:ext cx="609187" cy="602725"/>
            <a:chOff x="1795342" y="3742864"/>
            <a:chExt cx="609187" cy="602725"/>
          </a:xfrm>
        </p:grpSpPr>
        <p:sp>
          <p:nvSpPr>
            <p:cNvPr id="52" name="Frame 51"/>
            <p:cNvSpPr/>
            <p:nvPr/>
          </p:nvSpPr>
          <p:spPr>
            <a:xfrm>
              <a:off x="1795342" y="3742864"/>
              <a:ext cx="609187" cy="602725"/>
            </a:xfrm>
            <a:prstGeom prst="fram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1903086" y="3879272"/>
              <a:ext cx="437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V2</a:t>
              </a:r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1920409" y="5454352"/>
            <a:ext cx="2195955" cy="605789"/>
            <a:chOff x="1795342" y="3739800"/>
            <a:chExt cx="1249416" cy="605789"/>
          </a:xfrm>
        </p:grpSpPr>
        <p:sp>
          <p:nvSpPr>
            <p:cNvPr id="59" name="Frame 58"/>
            <p:cNvSpPr/>
            <p:nvPr/>
          </p:nvSpPr>
          <p:spPr>
            <a:xfrm>
              <a:off x="1795342" y="3739800"/>
              <a:ext cx="824039" cy="605789"/>
            </a:xfrm>
            <a:prstGeom prst="frame">
              <a:avLst/>
            </a:prstGeom>
            <a:solidFill>
              <a:schemeClr val="accent4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1867833" y="3876046"/>
              <a:ext cx="11769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Final Code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928628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E063E0-3647-41FC-9F7F-0EC1BC85F8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85895" y="3390262"/>
            <a:ext cx="2815055" cy="1096562"/>
          </a:xfr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en-US" u="sng" dirty="0"/>
              <a:t>Share your code</a:t>
            </a:r>
          </a:p>
          <a:p>
            <a:pPr lvl="1"/>
            <a:r>
              <a:rPr lang="en-US" dirty="0"/>
              <a:t>GitHub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EE063E0-3647-41FC-9F7F-0EC1BC85F8DB}"/>
              </a:ext>
            </a:extLst>
          </p:cNvPr>
          <p:cNvSpPr txBox="1">
            <a:spLocks/>
          </p:cNvSpPr>
          <p:nvPr/>
        </p:nvSpPr>
        <p:spPr>
          <a:xfrm>
            <a:off x="4315939" y="3401136"/>
            <a:ext cx="3413655" cy="95202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u="sng" dirty="0"/>
              <a:t>Manage your code</a:t>
            </a:r>
          </a:p>
          <a:p>
            <a:pPr lvl="1"/>
            <a:r>
              <a:rPr lang="en-US" dirty="0" err="1"/>
              <a:t>Git</a:t>
            </a:r>
            <a:r>
              <a:rPr lang="en-US" dirty="0"/>
              <a:t> : Control version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EE063E0-3647-41FC-9F7F-0EC1BC85F8DB}"/>
              </a:ext>
            </a:extLst>
          </p:cNvPr>
          <p:cNvSpPr txBox="1">
            <a:spLocks/>
          </p:cNvSpPr>
          <p:nvPr/>
        </p:nvSpPr>
        <p:spPr>
          <a:xfrm>
            <a:off x="881472" y="1515666"/>
            <a:ext cx="2878629" cy="1759923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u="sng" dirty="0"/>
              <a:t>Create your code</a:t>
            </a:r>
          </a:p>
          <a:p>
            <a:pPr lvl="1"/>
            <a:r>
              <a:rPr lang="en-US" dirty="0"/>
              <a:t>Bash</a:t>
            </a:r>
          </a:p>
          <a:p>
            <a:pPr lvl="1"/>
            <a:r>
              <a:rPr lang="en-US" dirty="0"/>
              <a:t>Python</a:t>
            </a:r>
          </a:p>
          <a:p>
            <a:pPr lvl="1"/>
            <a:r>
              <a:rPr lang="en-US" dirty="0"/>
              <a:t>R</a:t>
            </a:r>
          </a:p>
          <a:p>
            <a:pPr lvl="1"/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9" name="Up Arrow 8"/>
          <p:cNvSpPr/>
          <p:nvPr/>
        </p:nvSpPr>
        <p:spPr>
          <a:xfrm rot="7482546">
            <a:off x="3376097" y="2731950"/>
            <a:ext cx="712519" cy="926276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Up Arrow 9"/>
          <p:cNvSpPr/>
          <p:nvPr/>
        </p:nvSpPr>
        <p:spPr>
          <a:xfrm rot="5400000">
            <a:off x="8024991" y="3466843"/>
            <a:ext cx="654629" cy="867179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EE063E0-3647-41FC-9F7F-0EC1BC85F8DB}"/>
              </a:ext>
            </a:extLst>
          </p:cNvPr>
          <p:cNvSpPr txBox="1">
            <a:spLocks/>
          </p:cNvSpPr>
          <p:nvPr/>
        </p:nvSpPr>
        <p:spPr>
          <a:xfrm>
            <a:off x="767096" y="4665534"/>
            <a:ext cx="3056758" cy="147400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u="sng" dirty="0"/>
              <a:t>Get code online</a:t>
            </a:r>
          </a:p>
          <a:p>
            <a:pPr lvl="1"/>
            <a:r>
              <a:rPr lang="en-US" dirty="0"/>
              <a:t>GitHub</a:t>
            </a:r>
          </a:p>
          <a:p>
            <a:pPr lvl="1"/>
            <a:r>
              <a:rPr lang="en-US" dirty="0"/>
              <a:t>Other Sources</a:t>
            </a:r>
          </a:p>
          <a:p>
            <a:pPr lvl="1"/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12" name="Up Arrow 11"/>
          <p:cNvSpPr/>
          <p:nvPr/>
        </p:nvSpPr>
        <p:spPr>
          <a:xfrm rot="3059205">
            <a:off x="3403842" y="4235532"/>
            <a:ext cx="712519" cy="926276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Bent Arrow 19"/>
          <p:cNvSpPr/>
          <p:nvPr/>
        </p:nvSpPr>
        <p:spPr>
          <a:xfrm rot="10800000">
            <a:off x="4545132" y="4894891"/>
            <a:ext cx="5859630" cy="1015294"/>
          </a:xfrm>
          <a:prstGeom prst="bentArrow">
            <a:avLst>
              <a:gd name="adj1" fmla="val 8865"/>
              <a:gd name="adj2" fmla="val 25000"/>
              <a:gd name="adj3" fmla="val 25000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725663" y="272578"/>
            <a:ext cx="468044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b="1" dirty="0"/>
              <a:t>Flow of the Code</a:t>
            </a:r>
          </a:p>
        </p:txBody>
      </p:sp>
    </p:spTree>
    <p:extLst>
      <p:ext uri="{BB962C8B-B14F-4D97-AF65-F5344CB8AC3E}">
        <p14:creationId xmlns:p14="http://schemas.microsoft.com/office/powerpoint/2010/main" val="2671770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E063E0-3647-41FC-9F7F-0EC1BC85F8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23853" y="1391967"/>
            <a:ext cx="3413656" cy="738393"/>
          </a:xfr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b="1" dirty="0">
                <a:solidFill>
                  <a:srgbClr val="C00000"/>
                </a:solidFill>
              </a:rPr>
              <a:t>  Repository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EE063E0-3647-41FC-9F7F-0EC1BC85F8DB}"/>
              </a:ext>
            </a:extLst>
          </p:cNvPr>
          <p:cNvSpPr txBox="1">
            <a:spLocks/>
          </p:cNvSpPr>
          <p:nvPr/>
        </p:nvSpPr>
        <p:spPr>
          <a:xfrm>
            <a:off x="3823853" y="2535115"/>
            <a:ext cx="3602182" cy="115306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Modify your code till you have reach a landmark </a:t>
            </a:r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7629633" y="2365839"/>
            <a:ext cx="1721177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900" i="1" dirty="0">
                <a:solidFill>
                  <a:schemeClr val="accent1"/>
                </a:solidFill>
              </a:rPr>
              <a:t>commit</a:t>
            </a:r>
          </a:p>
          <a:p>
            <a:endParaRPr lang="en-US" sz="3900" i="1" dirty="0">
              <a:solidFill>
                <a:schemeClr val="accent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629633" y="2873118"/>
            <a:ext cx="2704908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>
                <a:solidFill>
                  <a:schemeClr val="accent1"/>
                </a:solidFill>
              </a:rPr>
              <a:t>Snapshot of project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629633" y="3265810"/>
            <a:ext cx="4408258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>
                <a:solidFill>
                  <a:schemeClr val="accent1"/>
                </a:solidFill>
              </a:rPr>
              <a:t>Records who, what, when &amp; why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4EE063E0-3647-41FC-9F7F-0EC1BC85F8DB}"/>
              </a:ext>
            </a:extLst>
          </p:cNvPr>
          <p:cNvSpPr txBox="1">
            <a:spLocks/>
          </p:cNvSpPr>
          <p:nvPr/>
        </p:nvSpPr>
        <p:spPr>
          <a:xfrm>
            <a:off x="3823853" y="4092930"/>
            <a:ext cx="3602182" cy="95681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Diversify</a:t>
            </a:r>
          </a:p>
          <a:p>
            <a:pPr lvl="1"/>
            <a:r>
              <a:rPr lang="en-US" dirty="0"/>
              <a:t>Experiment</a:t>
            </a:r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4EE063E0-3647-41FC-9F7F-0EC1BC85F8DB}"/>
              </a:ext>
            </a:extLst>
          </p:cNvPr>
          <p:cNvSpPr txBox="1">
            <a:spLocks/>
          </p:cNvSpPr>
          <p:nvPr/>
        </p:nvSpPr>
        <p:spPr>
          <a:xfrm>
            <a:off x="3823853" y="5454497"/>
            <a:ext cx="3602182" cy="49903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/>
              <a:t>Consolidate</a:t>
            </a:r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7629631" y="3965934"/>
            <a:ext cx="2218877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900" i="1" dirty="0">
                <a:solidFill>
                  <a:schemeClr val="accent1"/>
                </a:solidFill>
              </a:rPr>
              <a:t>branching</a:t>
            </a:r>
          </a:p>
          <a:p>
            <a:endParaRPr lang="en-US" sz="3900" i="1" dirty="0">
              <a:solidFill>
                <a:schemeClr val="accent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629631" y="5307196"/>
            <a:ext cx="1486304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900" i="1" dirty="0">
                <a:solidFill>
                  <a:schemeClr val="accent1"/>
                </a:solidFill>
              </a:rPr>
              <a:t>merge</a:t>
            </a:r>
          </a:p>
          <a:p>
            <a:endParaRPr lang="en-US" sz="3900" i="1" dirty="0">
              <a:solidFill>
                <a:schemeClr val="accent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629632" y="5953527"/>
            <a:ext cx="270298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>
                <a:solidFill>
                  <a:schemeClr val="accent1"/>
                </a:solidFill>
              </a:rPr>
              <a:t>Create final code(s)</a:t>
            </a:r>
          </a:p>
        </p:txBody>
      </p:sp>
      <p:grpSp>
        <p:nvGrpSpPr>
          <p:cNvPr id="44" name="Group 43"/>
          <p:cNvGrpSpPr/>
          <p:nvPr/>
        </p:nvGrpSpPr>
        <p:grpSpPr>
          <a:xfrm>
            <a:off x="1840706" y="2719857"/>
            <a:ext cx="609187" cy="602725"/>
            <a:chOff x="1882512" y="2747447"/>
            <a:chExt cx="609187" cy="602725"/>
          </a:xfrm>
        </p:grpSpPr>
        <p:sp>
          <p:nvSpPr>
            <p:cNvPr id="28" name="Frame 27"/>
            <p:cNvSpPr/>
            <p:nvPr/>
          </p:nvSpPr>
          <p:spPr>
            <a:xfrm>
              <a:off x="1882512" y="2747447"/>
              <a:ext cx="609187" cy="602725"/>
            </a:xfrm>
            <a:prstGeom prst="fram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962215" y="2883855"/>
              <a:ext cx="4337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Vo</a:t>
              </a: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258931" y="2624850"/>
            <a:ext cx="974498" cy="10002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solidFill>
                  <a:schemeClr val="accent1"/>
                </a:solidFill>
              </a:rPr>
              <a:t>commit</a:t>
            </a:r>
          </a:p>
          <a:p>
            <a:endParaRPr lang="en-US" sz="3900" i="1" dirty="0">
              <a:solidFill>
                <a:schemeClr val="accent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705917" y="1501899"/>
            <a:ext cx="87876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/>
              <a:t>Code</a:t>
            </a:r>
          </a:p>
        </p:txBody>
      </p:sp>
      <p:sp>
        <p:nvSpPr>
          <p:cNvPr id="32" name="Down Arrow 31"/>
          <p:cNvSpPr/>
          <p:nvPr/>
        </p:nvSpPr>
        <p:spPr>
          <a:xfrm>
            <a:off x="2000166" y="2023056"/>
            <a:ext cx="290268" cy="49342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2889925" y="4154042"/>
            <a:ext cx="1002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V3</a:t>
            </a:r>
          </a:p>
        </p:txBody>
      </p:sp>
      <p:sp>
        <p:nvSpPr>
          <p:cNvPr id="35" name="Frame 34"/>
          <p:cNvSpPr/>
          <p:nvPr/>
        </p:nvSpPr>
        <p:spPr>
          <a:xfrm>
            <a:off x="2777498" y="4037346"/>
            <a:ext cx="609187" cy="602725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39" name="Group 38"/>
          <p:cNvGrpSpPr/>
          <p:nvPr/>
        </p:nvGrpSpPr>
        <p:grpSpPr>
          <a:xfrm>
            <a:off x="1882512" y="4037346"/>
            <a:ext cx="609187" cy="602725"/>
            <a:chOff x="1795342" y="3742864"/>
            <a:chExt cx="609187" cy="602725"/>
          </a:xfrm>
        </p:grpSpPr>
        <p:sp>
          <p:nvSpPr>
            <p:cNvPr id="33" name="Frame 32"/>
            <p:cNvSpPr/>
            <p:nvPr/>
          </p:nvSpPr>
          <p:spPr>
            <a:xfrm>
              <a:off x="1795342" y="3742864"/>
              <a:ext cx="609187" cy="602725"/>
            </a:xfrm>
            <a:prstGeom prst="fram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903086" y="3879272"/>
              <a:ext cx="437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V2</a:t>
              </a: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1029500" y="4057057"/>
            <a:ext cx="609187" cy="602725"/>
            <a:chOff x="1065563" y="3759974"/>
            <a:chExt cx="609187" cy="602725"/>
          </a:xfrm>
        </p:grpSpPr>
        <p:sp>
          <p:nvSpPr>
            <p:cNvPr id="37" name="Frame 36"/>
            <p:cNvSpPr/>
            <p:nvPr/>
          </p:nvSpPr>
          <p:spPr>
            <a:xfrm>
              <a:off x="1065563" y="3759974"/>
              <a:ext cx="609187" cy="602725"/>
            </a:xfrm>
            <a:prstGeom prst="fram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1145266" y="3896382"/>
              <a:ext cx="437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V1</a:t>
              </a:r>
            </a:p>
          </p:txBody>
        </p:sp>
      </p:grpSp>
      <p:sp>
        <p:nvSpPr>
          <p:cNvPr id="41" name="Left-Right-Up Arrow 40"/>
          <p:cNvSpPr/>
          <p:nvPr/>
        </p:nvSpPr>
        <p:spPr>
          <a:xfrm rot="10800000">
            <a:off x="1638688" y="3564100"/>
            <a:ext cx="1093042" cy="394646"/>
          </a:xfrm>
          <a:prstGeom prst="leftRigh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>
            <a:off x="283563" y="3660409"/>
            <a:ext cx="1228221" cy="10002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solidFill>
                  <a:schemeClr val="accent1"/>
                </a:solidFill>
              </a:rPr>
              <a:t>branching</a:t>
            </a:r>
          </a:p>
          <a:p>
            <a:endParaRPr lang="en-US" sz="3900" i="1" dirty="0">
              <a:solidFill>
                <a:schemeClr val="accent1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4999426" y="2085593"/>
            <a:ext cx="679994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i="1" dirty="0">
                <a:solidFill>
                  <a:schemeClr val="accent1"/>
                </a:solidFill>
              </a:rPr>
              <a:t>add</a:t>
            </a:r>
          </a:p>
          <a:p>
            <a:endParaRPr lang="en-US" sz="2500" i="1" dirty="0">
              <a:solidFill>
                <a:schemeClr val="accent1"/>
              </a:solidFill>
            </a:endParaRPr>
          </a:p>
        </p:txBody>
      </p:sp>
      <p:cxnSp>
        <p:nvCxnSpPr>
          <p:cNvPr id="46" name="Straight Arrow Connector 45"/>
          <p:cNvCxnSpPr/>
          <p:nvPr/>
        </p:nvCxnSpPr>
        <p:spPr>
          <a:xfrm>
            <a:off x="2209226" y="4718670"/>
            <a:ext cx="340255" cy="67069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 flipH="1">
            <a:off x="2638172" y="4678011"/>
            <a:ext cx="288508" cy="71135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Group 53"/>
          <p:cNvGrpSpPr/>
          <p:nvPr/>
        </p:nvGrpSpPr>
        <p:grpSpPr>
          <a:xfrm>
            <a:off x="1920409" y="5448094"/>
            <a:ext cx="2195955" cy="605789"/>
            <a:chOff x="1795342" y="3739800"/>
            <a:chExt cx="1249416" cy="605789"/>
          </a:xfrm>
        </p:grpSpPr>
        <p:sp>
          <p:nvSpPr>
            <p:cNvPr id="55" name="Frame 54"/>
            <p:cNvSpPr/>
            <p:nvPr/>
          </p:nvSpPr>
          <p:spPr>
            <a:xfrm>
              <a:off x="1795342" y="3739800"/>
              <a:ext cx="824039" cy="605789"/>
            </a:xfrm>
            <a:prstGeom prst="fram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1867833" y="3876046"/>
              <a:ext cx="11769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Final Code</a:t>
              </a:r>
            </a:p>
          </p:txBody>
        </p:sp>
      </p:grpSp>
      <p:sp>
        <p:nvSpPr>
          <p:cNvPr id="58" name="TextBox 57"/>
          <p:cNvSpPr txBox="1"/>
          <p:nvPr/>
        </p:nvSpPr>
        <p:spPr>
          <a:xfrm>
            <a:off x="287719" y="5389369"/>
            <a:ext cx="851515" cy="10002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solidFill>
                  <a:schemeClr val="accent1"/>
                </a:solidFill>
              </a:rPr>
              <a:t>merge</a:t>
            </a:r>
          </a:p>
          <a:p>
            <a:endParaRPr lang="en-US" sz="3900" i="1" dirty="0">
              <a:solidFill>
                <a:schemeClr val="accent1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743200" y="311774"/>
            <a:ext cx="427200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 err="1"/>
              <a:t>Git</a:t>
            </a:r>
            <a:r>
              <a:rPr lang="en-US" sz="5000" dirty="0"/>
              <a:t> : commands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4999426" y="978591"/>
            <a:ext cx="60465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i="1">
                <a:solidFill>
                  <a:schemeClr val="accent1"/>
                </a:solidFill>
              </a:rPr>
              <a:t>init</a:t>
            </a:r>
            <a:endParaRPr lang="en-US" sz="2500" i="1" dirty="0">
              <a:solidFill>
                <a:schemeClr val="accent1"/>
              </a:solidFill>
            </a:endParaRPr>
          </a:p>
          <a:p>
            <a:endParaRPr lang="en-US" sz="2500" i="1" dirty="0">
              <a:solidFill>
                <a:schemeClr val="accent1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7629631" y="4445945"/>
            <a:ext cx="329417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>
                <a:solidFill>
                  <a:schemeClr val="accent1"/>
                </a:solidFill>
              </a:rPr>
              <a:t>Organized versions</a:t>
            </a:r>
          </a:p>
          <a:p>
            <a:r>
              <a:rPr lang="en-US" sz="2500" dirty="0">
                <a:solidFill>
                  <a:schemeClr val="accent1"/>
                </a:solidFill>
              </a:rPr>
              <a:t>Work with other people</a:t>
            </a:r>
          </a:p>
        </p:txBody>
      </p:sp>
      <p:sp>
        <p:nvSpPr>
          <p:cNvPr id="50" name="Frame 49"/>
          <p:cNvSpPr/>
          <p:nvPr/>
        </p:nvSpPr>
        <p:spPr>
          <a:xfrm>
            <a:off x="2769297" y="4037346"/>
            <a:ext cx="609187" cy="602725"/>
          </a:xfrm>
          <a:prstGeom prst="frame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1" name="Group 50"/>
          <p:cNvGrpSpPr/>
          <p:nvPr/>
        </p:nvGrpSpPr>
        <p:grpSpPr>
          <a:xfrm>
            <a:off x="1874311" y="4037346"/>
            <a:ext cx="609187" cy="602725"/>
            <a:chOff x="1795342" y="3742864"/>
            <a:chExt cx="609187" cy="602725"/>
          </a:xfrm>
        </p:grpSpPr>
        <p:sp>
          <p:nvSpPr>
            <p:cNvPr id="52" name="Frame 51"/>
            <p:cNvSpPr/>
            <p:nvPr/>
          </p:nvSpPr>
          <p:spPr>
            <a:xfrm>
              <a:off x="1795342" y="3742864"/>
              <a:ext cx="609187" cy="602725"/>
            </a:xfrm>
            <a:prstGeom prst="fram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1903086" y="3879272"/>
              <a:ext cx="437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V2</a:t>
              </a:r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1920409" y="5454352"/>
            <a:ext cx="2195955" cy="605789"/>
            <a:chOff x="1795342" y="3739800"/>
            <a:chExt cx="1249416" cy="605789"/>
          </a:xfrm>
        </p:grpSpPr>
        <p:sp>
          <p:nvSpPr>
            <p:cNvPr id="59" name="Frame 58"/>
            <p:cNvSpPr/>
            <p:nvPr/>
          </p:nvSpPr>
          <p:spPr>
            <a:xfrm>
              <a:off x="1795342" y="3739800"/>
              <a:ext cx="824039" cy="605789"/>
            </a:xfrm>
            <a:prstGeom prst="frame">
              <a:avLst/>
            </a:prstGeom>
            <a:solidFill>
              <a:schemeClr val="accent4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1867833" y="3876046"/>
              <a:ext cx="11769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Final Code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85120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E063E0-3647-41FC-9F7F-0EC1BC85F8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23853" y="1391967"/>
            <a:ext cx="3413656" cy="738393"/>
          </a:xfr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b="1" dirty="0">
                <a:solidFill>
                  <a:srgbClr val="C00000"/>
                </a:solidFill>
              </a:rPr>
              <a:t>  Repository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347238" y="338827"/>
            <a:ext cx="698652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/>
              <a:t>What are the Commands</a:t>
            </a:r>
            <a:r>
              <a:rPr lang="en-US" sz="5000" dirty="0"/>
              <a:t>?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961735" y="2130360"/>
            <a:ext cx="87876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/>
              <a:t>Code</a:t>
            </a:r>
          </a:p>
        </p:txBody>
      </p:sp>
      <p:sp>
        <p:nvSpPr>
          <p:cNvPr id="32" name="Down Arrow 31"/>
          <p:cNvSpPr/>
          <p:nvPr/>
        </p:nvSpPr>
        <p:spPr>
          <a:xfrm>
            <a:off x="5255984" y="2651517"/>
            <a:ext cx="290268" cy="49342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7378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E063E0-3647-41FC-9F7F-0EC1BC85F8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23853" y="1391967"/>
            <a:ext cx="3413656" cy="738393"/>
          </a:xfr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b="1" dirty="0">
                <a:solidFill>
                  <a:srgbClr val="C00000"/>
                </a:solidFill>
              </a:rPr>
              <a:t>  Repository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347238" y="338827"/>
            <a:ext cx="698652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/>
              <a:t>What are the Commands</a:t>
            </a:r>
            <a:r>
              <a:rPr lang="en-US" sz="5000" dirty="0"/>
              <a:t>?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961735" y="2130360"/>
            <a:ext cx="87876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/>
              <a:t>Code</a:t>
            </a:r>
          </a:p>
        </p:txBody>
      </p:sp>
      <p:sp>
        <p:nvSpPr>
          <p:cNvPr id="32" name="Down Arrow 31"/>
          <p:cNvSpPr/>
          <p:nvPr/>
        </p:nvSpPr>
        <p:spPr>
          <a:xfrm>
            <a:off x="5255984" y="2651517"/>
            <a:ext cx="290268" cy="49342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2737241" y="1391967"/>
            <a:ext cx="60465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i="1">
                <a:solidFill>
                  <a:schemeClr val="accent1"/>
                </a:solidFill>
              </a:rPr>
              <a:t>init</a:t>
            </a:r>
            <a:endParaRPr lang="en-US" sz="2500" i="1" dirty="0">
              <a:solidFill>
                <a:schemeClr val="accent1"/>
              </a:solidFill>
            </a:endParaRPr>
          </a:p>
          <a:p>
            <a:endParaRPr lang="en-US" sz="2500" i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07785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E063E0-3647-41FC-9F7F-0EC1BC85F8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23853" y="1391967"/>
            <a:ext cx="3413656" cy="738393"/>
          </a:xfr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b="1" dirty="0">
                <a:solidFill>
                  <a:srgbClr val="C00000"/>
                </a:solidFill>
              </a:rPr>
              <a:t>  Repository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347238" y="338827"/>
            <a:ext cx="698652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/>
              <a:t>What are the Commands</a:t>
            </a:r>
            <a:r>
              <a:rPr lang="en-US" sz="5000" dirty="0"/>
              <a:t>?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961735" y="2130360"/>
            <a:ext cx="87876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/>
              <a:t>Code</a:t>
            </a:r>
          </a:p>
        </p:txBody>
      </p:sp>
      <p:sp>
        <p:nvSpPr>
          <p:cNvPr id="32" name="Down Arrow 31"/>
          <p:cNvSpPr/>
          <p:nvPr/>
        </p:nvSpPr>
        <p:spPr>
          <a:xfrm>
            <a:off x="5255984" y="2651517"/>
            <a:ext cx="290268" cy="49342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2737241" y="1391967"/>
            <a:ext cx="60465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i="1">
                <a:solidFill>
                  <a:schemeClr val="accent1"/>
                </a:solidFill>
              </a:rPr>
              <a:t>init</a:t>
            </a:r>
            <a:endParaRPr lang="en-US" sz="2500" i="1" dirty="0">
              <a:solidFill>
                <a:schemeClr val="accent1"/>
              </a:solidFill>
            </a:endParaRPr>
          </a:p>
          <a:p>
            <a:endParaRPr lang="en-US" sz="2500" i="1" dirty="0">
              <a:solidFill>
                <a:schemeClr val="accent1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5096524" y="3348318"/>
            <a:ext cx="609187" cy="602725"/>
            <a:chOff x="1882512" y="2747447"/>
            <a:chExt cx="609187" cy="602725"/>
          </a:xfrm>
        </p:grpSpPr>
        <p:sp>
          <p:nvSpPr>
            <p:cNvPr id="9" name="Frame 8"/>
            <p:cNvSpPr/>
            <p:nvPr/>
          </p:nvSpPr>
          <p:spPr>
            <a:xfrm>
              <a:off x="1882512" y="2747447"/>
              <a:ext cx="609187" cy="602725"/>
            </a:xfrm>
            <a:prstGeom prst="fram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962215" y="2883855"/>
              <a:ext cx="4337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Vo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574099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E063E0-3647-41FC-9F7F-0EC1BC85F8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23853" y="1391967"/>
            <a:ext cx="3413656" cy="738393"/>
          </a:xfr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b="1" dirty="0">
                <a:solidFill>
                  <a:srgbClr val="C00000"/>
                </a:solidFill>
              </a:rPr>
              <a:t>  Repository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347238" y="338827"/>
            <a:ext cx="698652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/>
              <a:t>What are the Commands</a:t>
            </a:r>
            <a:r>
              <a:rPr lang="en-US" sz="5000" dirty="0"/>
              <a:t>?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961735" y="2130360"/>
            <a:ext cx="87876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/>
              <a:t>Code</a:t>
            </a:r>
          </a:p>
        </p:txBody>
      </p:sp>
      <p:sp>
        <p:nvSpPr>
          <p:cNvPr id="32" name="Down Arrow 31"/>
          <p:cNvSpPr/>
          <p:nvPr/>
        </p:nvSpPr>
        <p:spPr>
          <a:xfrm>
            <a:off x="5255984" y="2651517"/>
            <a:ext cx="290268" cy="49342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2699571" y="2651517"/>
            <a:ext cx="679994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i="1" dirty="0">
                <a:solidFill>
                  <a:schemeClr val="accent1"/>
                </a:solidFill>
              </a:rPr>
              <a:t>add</a:t>
            </a:r>
          </a:p>
          <a:p>
            <a:endParaRPr lang="en-US" sz="2500" i="1" dirty="0">
              <a:solidFill>
                <a:schemeClr val="accent1"/>
              </a:solidFill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5096524" y="3348318"/>
            <a:ext cx="609187" cy="602725"/>
            <a:chOff x="1882512" y="2747447"/>
            <a:chExt cx="609187" cy="602725"/>
          </a:xfrm>
        </p:grpSpPr>
        <p:sp>
          <p:nvSpPr>
            <p:cNvPr id="8" name="Frame 7"/>
            <p:cNvSpPr/>
            <p:nvPr/>
          </p:nvSpPr>
          <p:spPr>
            <a:xfrm>
              <a:off x="1882512" y="2747447"/>
              <a:ext cx="609187" cy="602725"/>
            </a:xfrm>
            <a:prstGeom prst="fram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962215" y="2883855"/>
              <a:ext cx="4337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Vo</a:t>
              </a: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2737241" y="1391967"/>
            <a:ext cx="60465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i="1">
                <a:solidFill>
                  <a:schemeClr val="accent1"/>
                </a:solidFill>
              </a:rPr>
              <a:t>init</a:t>
            </a:r>
            <a:endParaRPr lang="en-US" sz="2500" i="1" dirty="0">
              <a:solidFill>
                <a:schemeClr val="accent1"/>
              </a:solidFill>
            </a:endParaRPr>
          </a:p>
          <a:p>
            <a:endParaRPr lang="en-US" sz="2500" i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27827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E063E0-3647-41FC-9F7F-0EC1BC85F8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23853" y="1391967"/>
            <a:ext cx="3413656" cy="738393"/>
          </a:xfr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b="1" dirty="0">
                <a:solidFill>
                  <a:srgbClr val="C00000"/>
                </a:solidFill>
              </a:rPr>
              <a:t>  Repository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347238" y="338827"/>
            <a:ext cx="698652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/>
              <a:t>What are the Commands</a:t>
            </a:r>
            <a:r>
              <a:rPr lang="en-US" sz="5000" dirty="0"/>
              <a:t>?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961735" y="2130360"/>
            <a:ext cx="87876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/>
              <a:t>Code</a:t>
            </a:r>
          </a:p>
        </p:txBody>
      </p:sp>
      <p:sp>
        <p:nvSpPr>
          <p:cNvPr id="32" name="Down Arrow 31"/>
          <p:cNvSpPr/>
          <p:nvPr/>
        </p:nvSpPr>
        <p:spPr>
          <a:xfrm>
            <a:off x="5255984" y="2651517"/>
            <a:ext cx="290268" cy="49342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2699571" y="2651517"/>
            <a:ext cx="679994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i="1" dirty="0">
                <a:solidFill>
                  <a:schemeClr val="accent1"/>
                </a:solidFill>
              </a:rPr>
              <a:t>add</a:t>
            </a:r>
          </a:p>
          <a:p>
            <a:endParaRPr lang="en-US" sz="2500" i="1" dirty="0">
              <a:solidFill>
                <a:schemeClr val="accent1"/>
              </a:solidFill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5096524" y="3348318"/>
            <a:ext cx="609187" cy="602725"/>
            <a:chOff x="1882512" y="2747447"/>
            <a:chExt cx="609187" cy="602725"/>
          </a:xfrm>
        </p:grpSpPr>
        <p:sp>
          <p:nvSpPr>
            <p:cNvPr id="8" name="Frame 7"/>
            <p:cNvSpPr/>
            <p:nvPr/>
          </p:nvSpPr>
          <p:spPr>
            <a:xfrm>
              <a:off x="1882512" y="2747447"/>
              <a:ext cx="609187" cy="602725"/>
            </a:xfrm>
            <a:prstGeom prst="fram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962215" y="2883855"/>
              <a:ext cx="4337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Vo</a:t>
              </a: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2699571" y="3513291"/>
            <a:ext cx="974498" cy="10002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solidFill>
                  <a:schemeClr val="accent1"/>
                </a:solidFill>
              </a:rPr>
              <a:t>commit</a:t>
            </a:r>
          </a:p>
          <a:p>
            <a:endParaRPr lang="en-US" sz="3900" i="1" dirty="0">
              <a:solidFill>
                <a:schemeClr val="accent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737241" y="1391967"/>
            <a:ext cx="60465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i="1">
                <a:solidFill>
                  <a:schemeClr val="accent1"/>
                </a:solidFill>
              </a:rPr>
              <a:t>init</a:t>
            </a:r>
            <a:endParaRPr lang="en-US" sz="2500" i="1" dirty="0">
              <a:solidFill>
                <a:schemeClr val="accent1"/>
              </a:solidFill>
            </a:endParaRPr>
          </a:p>
          <a:p>
            <a:endParaRPr lang="en-US" sz="2500" i="1" dirty="0">
              <a:solidFill>
                <a:schemeClr val="accent1"/>
              </a:solidFill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6516688" y="3342672"/>
            <a:ext cx="609187" cy="602725"/>
            <a:chOff x="1882512" y="2747447"/>
            <a:chExt cx="609187" cy="602725"/>
          </a:xfrm>
        </p:grpSpPr>
        <p:sp>
          <p:nvSpPr>
            <p:cNvPr id="15" name="Frame 14"/>
            <p:cNvSpPr/>
            <p:nvPr/>
          </p:nvSpPr>
          <p:spPr>
            <a:xfrm>
              <a:off x="1882512" y="2747447"/>
              <a:ext cx="609187" cy="602725"/>
            </a:xfrm>
            <a:prstGeom prst="frame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962215" y="2883855"/>
              <a:ext cx="4337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Vo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7936852" y="3342672"/>
            <a:ext cx="609187" cy="602725"/>
            <a:chOff x="1882512" y="2747447"/>
            <a:chExt cx="609187" cy="602725"/>
          </a:xfrm>
        </p:grpSpPr>
        <p:sp>
          <p:nvSpPr>
            <p:cNvPr id="18" name="Frame 17"/>
            <p:cNvSpPr/>
            <p:nvPr/>
          </p:nvSpPr>
          <p:spPr>
            <a:xfrm>
              <a:off x="1882512" y="2747447"/>
              <a:ext cx="609187" cy="602725"/>
            </a:xfrm>
            <a:prstGeom prst="fram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962215" y="2883855"/>
              <a:ext cx="4337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Vo</a:t>
              </a: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6247934" y="2981801"/>
            <a:ext cx="1029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change 1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705988" y="2981801"/>
            <a:ext cx="1029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change 2</a:t>
            </a:r>
          </a:p>
        </p:txBody>
      </p:sp>
    </p:spTree>
    <p:extLst>
      <p:ext uri="{BB962C8B-B14F-4D97-AF65-F5344CB8AC3E}">
        <p14:creationId xmlns:p14="http://schemas.microsoft.com/office/powerpoint/2010/main" val="6177989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E063E0-3647-41FC-9F7F-0EC1BC85F8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23853" y="1391967"/>
            <a:ext cx="3413656" cy="738393"/>
          </a:xfr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b="1" dirty="0">
                <a:solidFill>
                  <a:srgbClr val="C00000"/>
                </a:solidFill>
              </a:rPr>
              <a:t>  Repository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347238" y="338827"/>
            <a:ext cx="698652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/>
              <a:t>What are the Commands</a:t>
            </a:r>
            <a:r>
              <a:rPr lang="en-US" sz="5000" dirty="0"/>
              <a:t>?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961735" y="2130360"/>
            <a:ext cx="87876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/>
              <a:t>Code</a:t>
            </a:r>
          </a:p>
        </p:txBody>
      </p:sp>
      <p:sp>
        <p:nvSpPr>
          <p:cNvPr id="32" name="Down Arrow 31"/>
          <p:cNvSpPr/>
          <p:nvPr/>
        </p:nvSpPr>
        <p:spPr>
          <a:xfrm>
            <a:off x="5255984" y="2651517"/>
            <a:ext cx="290268" cy="49342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2699571" y="2651517"/>
            <a:ext cx="679994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i="1" dirty="0">
                <a:solidFill>
                  <a:schemeClr val="accent1"/>
                </a:solidFill>
              </a:rPr>
              <a:t>add</a:t>
            </a:r>
          </a:p>
          <a:p>
            <a:endParaRPr lang="en-US" sz="2500" i="1" dirty="0">
              <a:solidFill>
                <a:schemeClr val="accent1"/>
              </a:solidFill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5096524" y="3348318"/>
            <a:ext cx="609187" cy="602725"/>
            <a:chOff x="1882512" y="2747447"/>
            <a:chExt cx="609187" cy="602725"/>
          </a:xfrm>
        </p:grpSpPr>
        <p:sp>
          <p:nvSpPr>
            <p:cNvPr id="8" name="Frame 7"/>
            <p:cNvSpPr/>
            <p:nvPr/>
          </p:nvSpPr>
          <p:spPr>
            <a:xfrm>
              <a:off x="1882512" y="2747447"/>
              <a:ext cx="609187" cy="602725"/>
            </a:xfrm>
            <a:prstGeom prst="fram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962215" y="2883855"/>
              <a:ext cx="4337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Vo</a:t>
              </a: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2699571" y="3513291"/>
            <a:ext cx="974498" cy="10002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solidFill>
                  <a:schemeClr val="accent1"/>
                </a:solidFill>
              </a:rPr>
              <a:t>commit</a:t>
            </a:r>
          </a:p>
          <a:p>
            <a:endParaRPr lang="en-US" sz="3900" i="1" dirty="0">
              <a:solidFill>
                <a:schemeClr val="accent1"/>
              </a:solidFill>
            </a:endParaRPr>
          </a:p>
        </p:txBody>
      </p:sp>
      <p:sp>
        <p:nvSpPr>
          <p:cNvPr id="11" name="Frame 10"/>
          <p:cNvSpPr/>
          <p:nvPr/>
        </p:nvSpPr>
        <p:spPr>
          <a:xfrm>
            <a:off x="6033316" y="4665807"/>
            <a:ext cx="609187" cy="602725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5138330" y="4665807"/>
            <a:ext cx="609187" cy="602725"/>
            <a:chOff x="1795342" y="3742864"/>
            <a:chExt cx="609187" cy="602725"/>
          </a:xfrm>
        </p:grpSpPr>
        <p:sp>
          <p:nvSpPr>
            <p:cNvPr id="14" name="Frame 13"/>
            <p:cNvSpPr/>
            <p:nvPr/>
          </p:nvSpPr>
          <p:spPr>
            <a:xfrm>
              <a:off x="1795342" y="3742864"/>
              <a:ext cx="609187" cy="602725"/>
            </a:xfrm>
            <a:prstGeom prst="fram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903086" y="3879272"/>
              <a:ext cx="437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V2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4285318" y="4685518"/>
            <a:ext cx="609187" cy="602725"/>
            <a:chOff x="1065563" y="3759974"/>
            <a:chExt cx="609187" cy="602725"/>
          </a:xfrm>
        </p:grpSpPr>
        <p:sp>
          <p:nvSpPr>
            <p:cNvPr id="17" name="Frame 16"/>
            <p:cNvSpPr/>
            <p:nvPr/>
          </p:nvSpPr>
          <p:spPr>
            <a:xfrm>
              <a:off x="1065563" y="3759974"/>
              <a:ext cx="609187" cy="602725"/>
            </a:xfrm>
            <a:prstGeom prst="fram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145266" y="3896382"/>
              <a:ext cx="437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V1</a:t>
              </a:r>
            </a:p>
          </p:txBody>
        </p:sp>
      </p:grpSp>
      <p:sp>
        <p:nvSpPr>
          <p:cNvPr id="19" name="Left-Right-Up Arrow 18"/>
          <p:cNvSpPr/>
          <p:nvPr/>
        </p:nvSpPr>
        <p:spPr>
          <a:xfrm rot="10800000">
            <a:off x="4894506" y="4192561"/>
            <a:ext cx="1093042" cy="394646"/>
          </a:xfrm>
          <a:prstGeom prst="leftRigh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6123217" y="4786983"/>
            <a:ext cx="1002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V3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737241" y="1391967"/>
            <a:ext cx="60465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i="1">
                <a:solidFill>
                  <a:schemeClr val="accent1"/>
                </a:solidFill>
              </a:rPr>
              <a:t>init</a:t>
            </a:r>
            <a:endParaRPr lang="en-US" sz="2500" i="1" dirty="0">
              <a:solidFill>
                <a:schemeClr val="accent1"/>
              </a:solidFill>
            </a:endParaRPr>
          </a:p>
          <a:p>
            <a:endParaRPr lang="en-US" sz="2500" i="1" dirty="0">
              <a:solidFill>
                <a:schemeClr val="accent1"/>
              </a:solidFill>
            </a:endParaRPr>
          </a:p>
        </p:txBody>
      </p:sp>
      <p:sp>
        <p:nvSpPr>
          <p:cNvPr id="22" name="Frame 21"/>
          <p:cNvSpPr/>
          <p:nvPr/>
        </p:nvSpPr>
        <p:spPr>
          <a:xfrm>
            <a:off x="6033316" y="4676558"/>
            <a:ext cx="609187" cy="602725"/>
          </a:xfrm>
          <a:prstGeom prst="frame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5138330" y="4676558"/>
            <a:ext cx="609187" cy="602725"/>
            <a:chOff x="1795342" y="3742864"/>
            <a:chExt cx="609187" cy="602725"/>
          </a:xfrm>
        </p:grpSpPr>
        <p:sp>
          <p:nvSpPr>
            <p:cNvPr id="24" name="Frame 23"/>
            <p:cNvSpPr/>
            <p:nvPr/>
          </p:nvSpPr>
          <p:spPr>
            <a:xfrm>
              <a:off x="1795342" y="3742864"/>
              <a:ext cx="609187" cy="602725"/>
            </a:xfrm>
            <a:prstGeom prst="fram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903086" y="3879272"/>
              <a:ext cx="437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V2</a:t>
              </a: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6516688" y="3342672"/>
            <a:ext cx="609187" cy="602725"/>
            <a:chOff x="1882512" y="2747447"/>
            <a:chExt cx="609187" cy="602725"/>
          </a:xfrm>
        </p:grpSpPr>
        <p:sp>
          <p:nvSpPr>
            <p:cNvPr id="28" name="Frame 27"/>
            <p:cNvSpPr/>
            <p:nvPr/>
          </p:nvSpPr>
          <p:spPr>
            <a:xfrm>
              <a:off x="1882512" y="2747447"/>
              <a:ext cx="609187" cy="602725"/>
            </a:xfrm>
            <a:prstGeom prst="frame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962215" y="2883855"/>
              <a:ext cx="4337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Vo</a:t>
              </a: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7936852" y="3342672"/>
            <a:ext cx="609187" cy="602725"/>
            <a:chOff x="1882512" y="2747447"/>
            <a:chExt cx="609187" cy="602725"/>
          </a:xfrm>
        </p:grpSpPr>
        <p:sp>
          <p:nvSpPr>
            <p:cNvPr id="33" name="Frame 32"/>
            <p:cNvSpPr/>
            <p:nvPr/>
          </p:nvSpPr>
          <p:spPr>
            <a:xfrm>
              <a:off x="1882512" y="2747447"/>
              <a:ext cx="609187" cy="602725"/>
            </a:xfrm>
            <a:prstGeom prst="fram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962215" y="2883855"/>
              <a:ext cx="4337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Vo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021812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E063E0-3647-41FC-9F7F-0EC1BC85F8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23853" y="1391967"/>
            <a:ext cx="3413656" cy="738393"/>
          </a:xfr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b="1" dirty="0">
                <a:solidFill>
                  <a:srgbClr val="C00000"/>
                </a:solidFill>
              </a:rPr>
              <a:t>  Repository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347238" y="338827"/>
            <a:ext cx="698652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/>
              <a:t>What are the Commands</a:t>
            </a:r>
            <a:r>
              <a:rPr lang="en-US" sz="5000" dirty="0"/>
              <a:t>?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961735" y="2130360"/>
            <a:ext cx="87876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/>
              <a:t>Code</a:t>
            </a:r>
          </a:p>
        </p:txBody>
      </p:sp>
      <p:sp>
        <p:nvSpPr>
          <p:cNvPr id="32" name="Down Arrow 31"/>
          <p:cNvSpPr/>
          <p:nvPr/>
        </p:nvSpPr>
        <p:spPr>
          <a:xfrm>
            <a:off x="5255984" y="2651517"/>
            <a:ext cx="290268" cy="49342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2699571" y="2651517"/>
            <a:ext cx="679994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i="1" dirty="0">
                <a:solidFill>
                  <a:schemeClr val="accent1"/>
                </a:solidFill>
              </a:rPr>
              <a:t>add</a:t>
            </a:r>
          </a:p>
          <a:p>
            <a:endParaRPr lang="en-US" sz="2500" i="1" dirty="0">
              <a:solidFill>
                <a:schemeClr val="accent1"/>
              </a:solidFill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5096524" y="3348318"/>
            <a:ext cx="609187" cy="602725"/>
            <a:chOff x="1882512" y="2747447"/>
            <a:chExt cx="609187" cy="602725"/>
          </a:xfrm>
        </p:grpSpPr>
        <p:sp>
          <p:nvSpPr>
            <p:cNvPr id="8" name="Frame 7"/>
            <p:cNvSpPr/>
            <p:nvPr/>
          </p:nvSpPr>
          <p:spPr>
            <a:xfrm>
              <a:off x="1882512" y="2747447"/>
              <a:ext cx="609187" cy="602725"/>
            </a:xfrm>
            <a:prstGeom prst="fram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962215" y="2883855"/>
              <a:ext cx="4337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Vo</a:t>
              </a: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2699571" y="3513291"/>
            <a:ext cx="974498" cy="10002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solidFill>
                  <a:schemeClr val="accent1"/>
                </a:solidFill>
              </a:rPr>
              <a:t>commit</a:t>
            </a:r>
          </a:p>
          <a:p>
            <a:endParaRPr lang="en-US" sz="3900" i="1" dirty="0">
              <a:solidFill>
                <a:schemeClr val="accent1"/>
              </a:solidFill>
            </a:endParaRPr>
          </a:p>
        </p:txBody>
      </p:sp>
      <p:sp>
        <p:nvSpPr>
          <p:cNvPr id="11" name="Frame 10"/>
          <p:cNvSpPr/>
          <p:nvPr/>
        </p:nvSpPr>
        <p:spPr>
          <a:xfrm>
            <a:off x="6033316" y="4665807"/>
            <a:ext cx="609187" cy="602725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5138330" y="4665807"/>
            <a:ext cx="609187" cy="602725"/>
            <a:chOff x="1795342" y="3742864"/>
            <a:chExt cx="609187" cy="602725"/>
          </a:xfrm>
        </p:grpSpPr>
        <p:sp>
          <p:nvSpPr>
            <p:cNvPr id="14" name="Frame 13"/>
            <p:cNvSpPr/>
            <p:nvPr/>
          </p:nvSpPr>
          <p:spPr>
            <a:xfrm>
              <a:off x="1795342" y="3742864"/>
              <a:ext cx="609187" cy="602725"/>
            </a:xfrm>
            <a:prstGeom prst="fram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903086" y="3879272"/>
              <a:ext cx="437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V2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4285318" y="4685518"/>
            <a:ext cx="609187" cy="602725"/>
            <a:chOff x="1065563" y="3759974"/>
            <a:chExt cx="609187" cy="602725"/>
          </a:xfrm>
        </p:grpSpPr>
        <p:sp>
          <p:nvSpPr>
            <p:cNvPr id="17" name="Frame 16"/>
            <p:cNvSpPr/>
            <p:nvPr/>
          </p:nvSpPr>
          <p:spPr>
            <a:xfrm>
              <a:off x="1065563" y="3759974"/>
              <a:ext cx="609187" cy="602725"/>
            </a:xfrm>
            <a:prstGeom prst="fram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145266" y="3896382"/>
              <a:ext cx="437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V1</a:t>
              </a:r>
            </a:p>
          </p:txBody>
        </p:sp>
      </p:grpSp>
      <p:sp>
        <p:nvSpPr>
          <p:cNvPr id="19" name="Left-Right-Up Arrow 18"/>
          <p:cNvSpPr/>
          <p:nvPr/>
        </p:nvSpPr>
        <p:spPr>
          <a:xfrm rot="10800000">
            <a:off x="4894506" y="4192561"/>
            <a:ext cx="1093042" cy="394646"/>
          </a:xfrm>
          <a:prstGeom prst="leftRigh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6123217" y="4786983"/>
            <a:ext cx="1002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V3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699571" y="4513565"/>
            <a:ext cx="1228221" cy="10002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solidFill>
                  <a:schemeClr val="accent1"/>
                </a:solidFill>
              </a:rPr>
              <a:t>branching</a:t>
            </a:r>
          </a:p>
          <a:p>
            <a:endParaRPr lang="en-US" sz="3900" i="1" dirty="0">
              <a:solidFill>
                <a:schemeClr val="accent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737241" y="1391967"/>
            <a:ext cx="60465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i="1">
                <a:solidFill>
                  <a:schemeClr val="accent1"/>
                </a:solidFill>
              </a:rPr>
              <a:t>init</a:t>
            </a:r>
            <a:endParaRPr lang="en-US" sz="2500" i="1" dirty="0">
              <a:solidFill>
                <a:schemeClr val="accent1"/>
              </a:solidFill>
            </a:endParaRPr>
          </a:p>
          <a:p>
            <a:endParaRPr lang="en-US" sz="2500" i="1" dirty="0">
              <a:solidFill>
                <a:schemeClr val="accent1"/>
              </a:solidFill>
            </a:endParaRPr>
          </a:p>
        </p:txBody>
      </p:sp>
      <p:sp>
        <p:nvSpPr>
          <p:cNvPr id="23" name="Frame 22"/>
          <p:cNvSpPr/>
          <p:nvPr/>
        </p:nvSpPr>
        <p:spPr>
          <a:xfrm>
            <a:off x="6033316" y="4676824"/>
            <a:ext cx="609187" cy="602725"/>
          </a:xfrm>
          <a:prstGeom prst="frame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5138330" y="4676824"/>
            <a:ext cx="609187" cy="602725"/>
            <a:chOff x="1795342" y="3742864"/>
            <a:chExt cx="609187" cy="602725"/>
          </a:xfrm>
        </p:grpSpPr>
        <p:sp>
          <p:nvSpPr>
            <p:cNvPr id="26" name="Frame 25"/>
            <p:cNvSpPr/>
            <p:nvPr/>
          </p:nvSpPr>
          <p:spPr>
            <a:xfrm>
              <a:off x="1795342" y="3742864"/>
              <a:ext cx="609187" cy="602725"/>
            </a:xfrm>
            <a:prstGeom prst="fram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903086" y="3879272"/>
              <a:ext cx="437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V2</a:t>
              </a: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6516688" y="3342672"/>
            <a:ext cx="609187" cy="602725"/>
            <a:chOff x="1882512" y="2747447"/>
            <a:chExt cx="609187" cy="602725"/>
          </a:xfrm>
        </p:grpSpPr>
        <p:sp>
          <p:nvSpPr>
            <p:cNvPr id="29" name="Frame 28"/>
            <p:cNvSpPr/>
            <p:nvPr/>
          </p:nvSpPr>
          <p:spPr>
            <a:xfrm>
              <a:off x="1882512" y="2747447"/>
              <a:ext cx="609187" cy="602725"/>
            </a:xfrm>
            <a:prstGeom prst="frame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962215" y="2883855"/>
              <a:ext cx="4337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Vo</a:t>
              </a: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7936852" y="3342672"/>
            <a:ext cx="609187" cy="602725"/>
            <a:chOff x="1882512" y="2747447"/>
            <a:chExt cx="609187" cy="602725"/>
          </a:xfrm>
        </p:grpSpPr>
        <p:sp>
          <p:nvSpPr>
            <p:cNvPr id="34" name="Frame 33"/>
            <p:cNvSpPr/>
            <p:nvPr/>
          </p:nvSpPr>
          <p:spPr>
            <a:xfrm>
              <a:off x="1882512" y="2747447"/>
              <a:ext cx="609187" cy="602725"/>
            </a:xfrm>
            <a:prstGeom prst="fram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962215" y="2883855"/>
              <a:ext cx="4337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Vo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879561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E063E0-3647-41FC-9F7F-0EC1BC85F8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23853" y="1391967"/>
            <a:ext cx="3413656" cy="738393"/>
          </a:xfr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b="1" dirty="0">
                <a:solidFill>
                  <a:srgbClr val="C00000"/>
                </a:solidFill>
              </a:rPr>
              <a:t>  Repository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347238" y="338827"/>
            <a:ext cx="698652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/>
              <a:t>What are the Commands</a:t>
            </a:r>
            <a:r>
              <a:rPr lang="en-US" sz="5000" dirty="0"/>
              <a:t>?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961735" y="2130360"/>
            <a:ext cx="87876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/>
              <a:t>Code</a:t>
            </a:r>
          </a:p>
        </p:txBody>
      </p:sp>
      <p:sp>
        <p:nvSpPr>
          <p:cNvPr id="32" name="Down Arrow 31"/>
          <p:cNvSpPr/>
          <p:nvPr/>
        </p:nvSpPr>
        <p:spPr>
          <a:xfrm>
            <a:off x="5255984" y="2651517"/>
            <a:ext cx="290268" cy="49342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2699571" y="2651517"/>
            <a:ext cx="679994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i="1" dirty="0">
                <a:solidFill>
                  <a:schemeClr val="accent1"/>
                </a:solidFill>
              </a:rPr>
              <a:t>add</a:t>
            </a:r>
          </a:p>
          <a:p>
            <a:endParaRPr lang="en-US" sz="2500" i="1" dirty="0">
              <a:solidFill>
                <a:schemeClr val="accent1"/>
              </a:solidFill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5096524" y="3348318"/>
            <a:ext cx="609187" cy="602725"/>
            <a:chOff x="1882512" y="2747447"/>
            <a:chExt cx="609187" cy="602725"/>
          </a:xfrm>
        </p:grpSpPr>
        <p:sp>
          <p:nvSpPr>
            <p:cNvPr id="8" name="Frame 7"/>
            <p:cNvSpPr/>
            <p:nvPr/>
          </p:nvSpPr>
          <p:spPr>
            <a:xfrm>
              <a:off x="1882512" y="2747447"/>
              <a:ext cx="609187" cy="602725"/>
            </a:xfrm>
            <a:prstGeom prst="fram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962215" y="2883855"/>
              <a:ext cx="4337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Vo</a:t>
              </a: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2699571" y="3513291"/>
            <a:ext cx="974498" cy="10002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solidFill>
                  <a:schemeClr val="accent1"/>
                </a:solidFill>
              </a:rPr>
              <a:t>commit</a:t>
            </a:r>
          </a:p>
          <a:p>
            <a:endParaRPr lang="en-US" sz="3900" i="1" dirty="0">
              <a:solidFill>
                <a:schemeClr val="accent1"/>
              </a:solidFill>
            </a:endParaRPr>
          </a:p>
        </p:txBody>
      </p:sp>
      <p:sp>
        <p:nvSpPr>
          <p:cNvPr id="11" name="Frame 10"/>
          <p:cNvSpPr/>
          <p:nvPr/>
        </p:nvSpPr>
        <p:spPr>
          <a:xfrm>
            <a:off x="6033316" y="4665807"/>
            <a:ext cx="609187" cy="602725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5138330" y="4665807"/>
            <a:ext cx="609187" cy="602725"/>
            <a:chOff x="1795342" y="3742864"/>
            <a:chExt cx="609187" cy="602725"/>
          </a:xfrm>
        </p:grpSpPr>
        <p:sp>
          <p:nvSpPr>
            <p:cNvPr id="14" name="Frame 13"/>
            <p:cNvSpPr/>
            <p:nvPr/>
          </p:nvSpPr>
          <p:spPr>
            <a:xfrm>
              <a:off x="1795342" y="3742864"/>
              <a:ext cx="609187" cy="602725"/>
            </a:xfrm>
            <a:prstGeom prst="fram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903086" y="3879272"/>
              <a:ext cx="437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V2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4285318" y="4685518"/>
            <a:ext cx="609187" cy="602725"/>
            <a:chOff x="1065563" y="3759974"/>
            <a:chExt cx="609187" cy="602725"/>
          </a:xfrm>
        </p:grpSpPr>
        <p:sp>
          <p:nvSpPr>
            <p:cNvPr id="17" name="Frame 16"/>
            <p:cNvSpPr/>
            <p:nvPr/>
          </p:nvSpPr>
          <p:spPr>
            <a:xfrm>
              <a:off x="1065563" y="3759974"/>
              <a:ext cx="609187" cy="602725"/>
            </a:xfrm>
            <a:prstGeom prst="fram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145266" y="3896382"/>
              <a:ext cx="437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V1</a:t>
              </a:r>
            </a:p>
          </p:txBody>
        </p:sp>
      </p:grpSp>
      <p:sp>
        <p:nvSpPr>
          <p:cNvPr id="19" name="Left-Right-Up Arrow 18"/>
          <p:cNvSpPr/>
          <p:nvPr/>
        </p:nvSpPr>
        <p:spPr>
          <a:xfrm rot="10800000">
            <a:off x="4894506" y="4192561"/>
            <a:ext cx="1093042" cy="394646"/>
          </a:xfrm>
          <a:prstGeom prst="leftRigh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6123217" y="4786983"/>
            <a:ext cx="1002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V3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699571" y="4513565"/>
            <a:ext cx="1228221" cy="10002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solidFill>
                  <a:schemeClr val="accent1"/>
                </a:solidFill>
              </a:rPr>
              <a:t>branching</a:t>
            </a:r>
          </a:p>
          <a:p>
            <a:endParaRPr lang="en-US" sz="3900" i="1" dirty="0">
              <a:solidFill>
                <a:schemeClr val="accent1"/>
              </a:solidFill>
            </a:endParaRPr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5465044" y="5347131"/>
            <a:ext cx="340255" cy="67069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5893990" y="5306472"/>
            <a:ext cx="288508" cy="71135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23"/>
          <p:cNvGrpSpPr/>
          <p:nvPr/>
        </p:nvGrpSpPr>
        <p:grpSpPr>
          <a:xfrm>
            <a:off x="5176227" y="6076555"/>
            <a:ext cx="2195955" cy="605789"/>
            <a:chOff x="1795342" y="3739800"/>
            <a:chExt cx="1249416" cy="605789"/>
          </a:xfrm>
        </p:grpSpPr>
        <p:sp>
          <p:nvSpPr>
            <p:cNvPr id="26" name="Frame 25"/>
            <p:cNvSpPr/>
            <p:nvPr/>
          </p:nvSpPr>
          <p:spPr>
            <a:xfrm>
              <a:off x="1795342" y="3739800"/>
              <a:ext cx="824039" cy="605789"/>
            </a:xfrm>
            <a:prstGeom prst="fram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867833" y="3876046"/>
              <a:ext cx="11769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Final Code</a:t>
              </a: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2737241" y="1391967"/>
            <a:ext cx="60465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i="1">
                <a:solidFill>
                  <a:schemeClr val="accent1"/>
                </a:solidFill>
              </a:rPr>
              <a:t>init</a:t>
            </a:r>
            <a:endParaRPr lang="en-US" sz="2500" i="1" dirty="0">
              <a:solidFill>
                <a:schemeClr val="accent1"/>
              </a:solidFill>
            </a:endParaRPr>
          </a:p>
          <a:p>
            <a:endParaRPr lang="en-US" sz="2500" i="1" dirty="0">
              <a:solidFill>
                <a:schemeClr val="accent1"/>
              </a:solidFill>
            </a:endParaRPr>
          </a:p>
        </p:txBody>
      </p:sp>
      <p:sp>
        <p:nvSpPr>
          <p:cNvPr id="30" name="Frame 29"/>
          <p:cNvSpPr/>
          <p:nvPr/>
        </p:nvSpPr>
        <p:spPr>
          <a:xfrm>
            <a:off x="6033316" y="4670307"/>
            <a:ext cx="609187" cy="602725"/>
          </a:xfrm>
          <a:prstGeom prst="frame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5138330" y="4670307"/>
            <a:ext cx="609187" cy="602725"/>
            <a:chOff x="1795342" y="3742864"/>
            <a:chExt cx="609187" cy="602725"/>
          </a:xfrm>
        </p:grpSpPr>
        <p:sp>
          <p:nvSpPr>
            <p:cNvPr id="34" name="Frame 33"/>
            <p:cNvSpPr/>
            <p:nvPr/>
          </p:nvSpPr>
          <p:spPr>
            <a:xfrm>
              <a:off x="1795342" y="3742864"/>
              <a:ext cx="609187" cy="602725"/>
            </a:xfrm>
            <a:prstGeom prst="fram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903086" y="3879272"/>
              <a:ext cx="437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V2</a:t>
              </a:r>
            </a:p>
          </p:txBody>
        </p:sp>
      </p:grpSp>
      <p:sp>
        <p:nvSpPr>
          <p:cNvPr id="36" name="Frame 35"/>
          <p:cNvSpPr/>
          <p:nvPr/>
        </p:nvSpPr>
        <p:spPr>
          <a:xfrm>
            <a:off x="5177898" y="6080474"/>
            <a:ext cx="1448319" cy="605789"/>
          </a:xfrm>
          <a:prstGeom prst="frame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37" name="Group 36"/>
          <p:cNvGrpSpPr/>
          <p:nvPr/>
        </p:nvGrpSpPr>
        <p:grpSpPr>
          <a:xfrm>
            <a:off x="6516688" y="3342672"/>
            <a:ext cx="609187" cy="602725"/>
            <a:chOff x="1882512" y="2747447"/>
            <a:chExt cx="609187" cy="602725"/>
          </a:xfrm>
        </p:grpSpPr>
        <p:sp>
          <p:nvSpPr>
            <p:cNvPr id="38" name="Frame 37"/>
            <p:cNvSpPr/>
            <p:nvPr/>
          </p:nvSpPr>
          <p:spPr>
            <a:xfrm>
              <a:off x="1882512" y="2747447"/>
              <a:ext cx="609187" cy="602725"/>
            </a:xfrm>
            <a:prstGeom prst="frame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1962215" y="2883855"/>
              <a:ext cx="4337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Vo</a:t>
              </a: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7936852" y="3342672"/>
            <a:ext cx="609187" cy="602725"/>
            <a:chOff x="1882512" y="2747447"/>
            <a:chExt cx="609187" cy="602725"/>
          </a:xfrm>
        </p:grpSpPr>
        <p:sp>
          <p:nvSpPr>
            <p:cNvPr id="41" name="Frame 40"/>
            <p:cNvSpPr/>
            <p:nvPr/>
          </p:nvSpPr>
          <p:spPr>
            <a:xfrm>
              <a:off x="1882512" y="2747447"/>
              <a:ext cx="609187" cy="602725"/>
            </a:xfrm>
            <a:prstGeom prst="fram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1962215" y="2883855"/>
              <a:ext cx="4337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Vo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555995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E063E0-3647-41FC-9F7F-0EC1BC85F8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23853" y="1391967"/>
            <a:ext cx="3413656" cy="738393"/>
          </a:xfr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b="1" dirty="0">
                <a:solidFill>
                  <a:srgbClr val="C00000"/>
                </a:solidFill>
              </a:rPr>
              <a:t>  Repository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347238" y="338827"/>
            <a:ext cx="698652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/>
              <a:t>What are the Commands</a:t>
            </a:r>
            <a:r>
              <a:rPr lang="en-US" sz="5000" dirty="0"/>
              <a:t>?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961735" y="2130360"/>
            <a:ext cx="87876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/>
              <a:t>Code</a:t>
            </a:r>
          </a:p>
        </p:txBody>
      </p:sp>
      <p:sp>
        <p:nvSpPr>
          <p:cNvPr id="32" name="Down Arrow 31"/>
          <p:cNvSpPr/>
          <p:nvPr/>
        </p:nvSpPr>
        <p:spPr>
          <a:xfrm>
            <a:off x="5255984" y="2651517"/>
            <a:ext cx="290268" cy="49342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2699571" y="2651517"/>
            <a:ext cx="679994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i="1" dirty="0">
                <a:solidFill>
                  <a:schemeClr val="accent1"/>
                </a:solidFill>
              </a:rPr>
              <a:t>add</a:t>
            </a:r>
          </a:p>
          <a:p>
            <a:endParaRPr lang="en-US" sz="2500" i="1" dirty="0">
              <a:solidFill>
                <a:schemeClr val="accent1"/>
              </a:solidFill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5096524" y="3348318"/>
            <a:ext cx="609187" cy="602725"/>
            <a:chOff x="1882512" y="2747447"/>
            <a:chExt cx="609187" cy="602725"/>
          </a:xfrm>
        </p:grpSpPr>
        <p:sp>
          <p:nvSpPr>
            <p:cNvPr id="8" name="Frame 7"/>
            <p:cNvSpPr/>
            <p:nvPr/>
          </p:nvSpPr>
          <p:spPr>
            <a:xfrm>
              <a:off x="1882512" y="2747447"/>
              <a:ext cx="609187" cy="602725"/>
            </a:xfrm>
            <a:prstGeom prst="fram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962215" y="2883855"/>
              <a:ext cx="4337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Vo</a:t>
              </a: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2699571" y="3513291"/>
            <a:ext cx="974498" cy="10002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solidFill>
                  <a:schemeClr val="accent1"/>
                </a:solidFill>
              </a:rPr>
              <a:t>commit</a:t>
            </a:r>
          </a:p>
          <a:p>
            <a:endParaRPr lang="en-US" sz="3900" i="1" dirty="0">
              <a:solidFill>
                <a:schemeClr val="accent1"/>
              </a:solidFill>
            </a:endParaRPr>
          </a:p>
        </p:txBody>
      </p:sp>
      <p:sp>
        <p:nvSpPr>
          <p:cNvPr id="11" name="Frame 10"/>
          <p:cNvSpPr/>
          <p:nvPr/>
        </p:nvSpPr>
        <p:spPr>
          <a:xfrm>
            <a:off x="6033316" y="4665807"/>
            <a:ext cx="609187" cy="602725"/>
          </a:xfrm>
          <a:prstGeom prst="frame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5138330" y="4665807"/>
            <a:ext cx="609187" cy="602725"/>
            <a:chOff x="1795342" y="3742864"/>
            <a:chExt cx="609187" cy="602725"/>
          </a:xfrm>
        </p:grpSpPr>
        <p:sp>
          <p:nvSpPr>
            <p:cNvPr id="14" name="Frame 13"/>
            <p:cNvSpPr/>
            <p:nvPr/>
          </p:nvSpPr>
          <p:spPr>
            <a:xfrm>
              <a:off x="1795342" y="3742864"/>
              <a:ext cx="609187" cy="602725"/>
            </a:xfrm>
            <a:prstGeom prst="fram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903086" y="3879272"/>
              <a:ext cx="437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V2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4285318" y="4685518"/>
            <a:ext cx="609187" cy="602725"/>
            <a:chOff x="1065563" y="3759974"/>
            <a:chExt cx="609187" cy="602725"/>
          </a:xfrm>
        </p:grpSpPr>
        <p:sp>
          <p:nvSpPr>
            <p:cNvPr id="17" name="Frame 16"/>
            <p:cNvSpPr/>
            <p:nvPr/>
          </p:nvSpPr>
          <p:spPr>
            <a:xfrm>
              <a:off x="1065563" y="3759974"/>
              <a:ext cx="609187" cy="602725"/>
            </a:xfrm>
            <a:prstGeom prst="fram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145266" y="3896382"/>
              <a:ext cx="437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V1</a:t>
              </a:r>
            </a:p>
          </p:txBody>
        </p:sp>
      </p:grpSp>
      <p:sp>
        <p:nvSpPr>
          <p:cNvPr id="19" name="Left-Right-Up Arrow 18"/>
          <p:cNvSpPr/>
          <p:nvPr/>
        </p:nvSpPr>
        <p:spPr>
          <a:xfrm rot="10800000">
            <a:off x="4894506" y="4192561"/>
            <a:ext cx="1093042" cy="394646"/>
          </a:xfrm>
          <a:prstGeom prst="leftRigh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6123217" y="4786983"/>
            <a:ext cx="1002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V3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699571" y="4513565"/>
            <a:ext cx="1228221" cy="10002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solidFill>
                  <a:schemeClr val="accent1"/>
                </a:solidFill>
              </a:rPr>
              <a:t>branching</a:t>
            </a:r>
          </a:p>
          <a:p>
            <a:endParaRPr lang="en-US" sz="3900" i="1" dirty="0">
              <a:solidFill>
                <a:schemeClr val="accent1"/>
              </a:solidFill>
            </a:endParaRPr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5465044" y="5347131"/>
            <a:ext cx="340255" cy="67069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5893990" y="5306472"/>
            <a:ext cx="288508" cy="71135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23"/>
          <p:cNvGrpSpPr/>
          <p:nvPr/>
        </p:nvGrpSpPr>
        <p:grpSpPr>
          <a:xfrm>
            <a:off x="5176227" y="6076555"/>
            <a:ext cx="2195955" cy="605789"/>
            <a:chOff x="1795342" y="3739800"/>
            <a:chExt cx="1249416" cy="605789"/>
          </a:xfrm>
        </p:grpSpPr>
        <p:sp>
          <p:nvSpPr>
            <p:cNvPr id="26" name="Frame 25"/>
            <p:cNvSpPr/>
            <p:nvPr/>
          </p:nvSpPr>
          <p:spPr>
            <a:xfrm>
              <a:off x="1795342" y="3739800"/>
              <a:ext cx="824039" cy="605789"/>
            </a:xfrm>
            <a:prstGeom prst="frame">
              <a:avLst/>
            </a:prstGeom>
            <a:solidFill>
              <a:schemeClr val="accent4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867833" y="3876046"/>
              <a:ext cx="11769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Final Code</a:t>
              </a:r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2699571" y="5998385"/>
            <a:ext cx="851515" cy="10002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solidFill>
                  <a:schemeClr val="accent1"/>
                </a:solidFill>
              </a:rPr>
              <a:t>merge</a:t>
            </a:r>
          </a:p>
          <a:p>
            <a:endParaRPr lang="en-US" sz="3900" i="1" dirty="0">
              <a:solidFill>
                <a:schemeClr val="accent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737241" y="1391967"/>
            <a:ext cx="60465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i="1">
                <a:solidFill>
                  <a:schemeClr val="accent1"/>
                </a:solidFill>
              </a:rPr>
              <a:t>init</a:t>
            </a:r>
            <a:endParaRPr lang="en-US" sz="2500" i="1" dirty="0">
              <a:solidFill>
                <a:schemeClr val="accent1"/>
              </a:solidFill>
            </a:endParaRPr>
          </a:p>
          <a:p>
            <a:endParaRPr lang="en-US" sz="2500" i="1" dirty="0">
              <a:solidFill>
                <a:schemeClr val="accent1"/>
              </a:solidFill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6516688" y="3342672"/>
            <a:ext cx="609187" cy="602725"/>
            <a:chOff x="1882512" y="2747447"/>
            <a:chExt cx="609187" cy="602725"/>
          </a:xfrm>
        </p:grpSpPr>
        <p:sp>
          <p:nvSpPr>
            <p:cNvPr id="33" name="Frame 32"/>
            <p:cNvSpPr/>
            <p:nvPr/>
          </p:nvSpPr>
          <p:spPr>
            <a:xfrm>
              <a:off x="1882512" y="2747447"/>
              <a:ext cx="609187" cy="602725"/>
            </a:xfrm>
            <a:prstGeom prst="frame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962215" y="2883855"/>
              <a:ext cx="4337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Vo</a:t>
              </a: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7936852" y="3342672"/>
            <a:ext cx="609187" cy="602725"/>
            <a:chOff x="1882512" y="2747447"/>
            <a:chExt cx="609187" cy="602725"/>
          </a:xfrm>
        </p:grpSpPr>
        <p:sp>
          <p:nvSpPr>
            <p:cNvPr id="36" name="Frame 35"/>
            <p:cNvSpPr/>
            <p:nvPr/>
          </p:nvSpPr>
          <p:spPr>
            <a:xfrm>
              <a:off x="1882512" y="2747447"/>
              <a:ext cx="609187" cy="602725"/>
            </a:xfrm>
            <a:prstGeom prst="fram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1962215" y="2883855"/>
              <a:ext cx="4337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Vo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390038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72712" y="958042"/>
            <a:ext cx="404552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800" b="1" dirty="0"/>
              <a:t>Remote Repository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EE063E0-3647-41FC-9F7F-0EC1BC85F8DB}"/>
              </a:ext>
            </a:extLst>
          </p:cNvPr>
          <p:cNvSpPr txBox="1">
            <a:spLocks/>
          </p:cNvSpPr>
          <p:nvPr/>
        </p:nvSpPr>
        <p:spPr>
          <a:xfrm>
            <a:off x="767096" y="4665534"/>
            <a:ext cx="3056758" cy="147400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u="sng" dirty="0"/>
              <a:t>Get code online</a:t>
            </a:r>
          </a:p>
          <a:p>
            <a:pPr lvl="1"/>
            <a:r>
              <a:rPr lang="en-US" dirty="0"/>
              <a:t>GitHub</a:t>
            </a:r>
          </a:p>
          <a:p>
            <a:pPr lvl="1"/>
            <a:r>
              <a:rPr lang="en-US" dirty="0"/>
              <a:t>Other Sources</a:t>
            </a:r>
          </a:p>
          <a:p>
            <a:pPr lvl="1"/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8" name="Up Arrow 7"/>
          <p:cNvSpPr/>
          <p:nvPr/>
        </p:nvSpPr>
        <p:spPr>
          <a:xfrm rot="3059205">
            <a:off x="3403842" y="4235532"/>
            <a:ext cx="712519" cy="926276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957355" y="958042"/>
            <a:ext cx="4045526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charset="0"/>
              <a:buChar char="•"/>
            </a:pPr>
            <a:r>
              <a:rPr lang="en-US" sz="3800" dirty="0"/>
              <a:t>Websites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800" dirty="0"/>
              <a:t>Remote Servers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984398" y="2219926"/>
            <a:ext cx="4045526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800" dirty="0"/>
              <a:t>Code</a:t>
            </a:r>
          </a:p>
          <a:p>
            <a:r>
              <a:rPr lang="en-US" sz="3800" dirty="0"/>
              <a:t>Data</a:t>
            </a:r>
          </a:p>
          <a:p>
            <a:r>
              <a:rPr lang="en-US" sz="3800" dirty="0"/>
              <a:t>Publication</a:t>
            </a:r>
          </a:p>
          <a:p>
            <a:r>
              <a:rPr lang="en-US" sz="3800" dirty="0"/>
              <a:t>Book Materials</a:t>
            </a:r>
          </a:p>
          <a:p>
            <a:r>
              <a:rPr lang="en-US" sz="3800" dirty="0"/>
              <a:t>Classes</a:t>
            </a:r>
          </a:p>
          <a:p>
            <a:r>
              <a:rPr lang="en-US" sz="3800" dirty="0"/>
              <a:t>Workshops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98700" y="1493266"/>
            <a:ext cx="404552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800" dirty="0"/>
              <a:t>files </a:t>
            </a:r>
            <a:r>
              <a:rPr lang="mr-IN" sz="3800" dirty="0"/>
              <a:t>–</a:t>
            </a:r>
            <a:r>
              <a:rPr lang="en-US" sz="3800" dirty="0"/>
              <a:t> directories</a:t>
            </a:r>
          </a:p>
        </p:txBody>
      </p:sp>
    </p:spTree>
    <p:extLst>
      <p:ext uri="{BB962C8B-B14F-4D97-AF65-F5344CB8AC3E}">
        <p14:creationId xmlns:p14="http://schemas.microsoft.com/office/powerpoint/2010/main" val="559869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E063E0-3647-41FC-9F7F-0EC1BC85F8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23853" y="1391967"/>
            <a:ext cx="3413656" cy="738393"/>
          </a:xfr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b="1" dirty="0">
                <a:solidFill>
                  <a:srgbClr val="C00000"/>
                </a:solidFill>
              </a:rPr>
              <a:t>  Repository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961735" y="2130360"/>
            <a:ext cx="87876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/>
              <a:t>Code</a:t>
            </a:r>
          </a:p>
        </p:txBody>
      </p:sp>
      <p:sp>
        <p:nvSpPr>
          <p:cNvPr id="32" name="Down Arrow 31"/>
          <p:cNvSpPr/>
          <p:nvPr/>
        </p:nvSpPr>
        <p:spPr>
          <a:xfrm>
            <a:off x="5255984" y="2651517"/>
            <a:ext cx="290268" cy="49342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2699571" y="2651517"/>
            <a:ext cx="679994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i="1" dirty="0">
                <a:solidFill>
                  <a:schemeClr val="accent1"/>
                </a:solidFill>
              </a:rPr>
              <a:t>add</a:t>
            </a:r>
          </a:p>
          <a:p>
            <a:endParaRPr lang="en-US" sz="2500" i="1" dirty="0">
              <a:solidFill>
                <a:schemeClr val="accent1"/>
              </a:solidFill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5096524" y="3348318"/>
            <a:ext cx="609187" cy="602725"/>
            <a:chOff x="1882512" y="2747447"/>
            <a:chExt cx="609187" cy="602725"/>
          </a:xfrm>
        </p:grpSpPr>
        <p:sp>
          <p:nvSpPr>
            <p:cNvPr id="8" name="Frame 7"/>
            <p:cNvSpPr/>
            <p:nvPr/>
          </p:nvSpPr>
          <p:spPr>
            <a:xfrm>
              <a:off x="1882512" y="2747447"/>
              <a:ext cx="609187" cy="602725"/>
            </a:xfrm>
            <a:prstGeom prst="fram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962215" y="2883855"/>
              <a:ext cx="4337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Vo</a:t>
              </a: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2699571" y="3513291"/>
            <a:ext cx="974498" cy="10002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solidFill>
                  <a:schemeClr val="accent1"/>
                </a:solidFill>
              </a:rPr>
              <a:t>commit</a:t>
            </a:r>
          </a:p>
          <a:p>
            <a:endParaRPr lang="en-US" sz="3900" i="1" dirty="0">
              <a:solidFill>
                <a:schemeClr val="accent1"/>
              </a:solidFill>
            </a:endParaRPr>
          </a:p>
        </p:txBody>
      </p:sp>
      <p:sp>
        <p:nvSpPr>
          <p:cNvPr id="11" name="Frame 10"/>
          <p:cNvSpPr/>
          <p:nvPr/>
        </p:nvSpPr>
        <p:spPr>
          <a:xfrm>
            <a:off x="6033316" y="4665807"/>
            <a:ext cx="609187" cy="602725"/>
          </a:xfrm>
          <a:prstGeom prst="frame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5138330" y="4665807"/>
            <a:ext cx="609187" cy="602725"/>
            <a:chOff x="1795342" y="3742864"/>
            <a:chExt cx="609187" cy="602725"/>
          </a:xfrm>
        </p:grpSpPr>
        <p:sp>
          <p:nvSpPr>
            <p:cNvPr id="14" name="Frame 13"/>
            <p:cNvSpPr/>
            <p:nvPr/>
          </p:nvSpPr>
          <p:spPr>
            <a:xfrm>
              <a:off x="1795342" y="3742864"/>
              <a:ext cx="609187" cy="602725"/>
            </a:xfrm>
            <a:prstGeom prst="fram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903086" y="3879272"/>
              <a:ext cx="437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V2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4285318" y="4685518"/>
            <a:ext cx="609187" cy="602725"/>
            <a:chOff x="1065563" y="3759974"/>
            <a:chExt cx="609187" cy="602725"/>
          </a:xfrm>
        </p:grpSpPr>
        <p:sp>
          <p:nvSpPr>
            <p:cNvPr id="17" name="Frame 16"/>
            <p:cNvSpPr/>
            <p:nvPr/>
          </p:nvSpPr>
          <p:spPr>
            <a:xfrm>
              <a:off x="1065563" y="3759974"/>
              <a:ext cx="609187" cy="602725"/>
            </a:xfrm>
            <a:prstGeom prst="fram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145266" y="3896382"/>
              <a:ext cx="437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V1</a:t>
              </a:r>
            </a:p>
          </p:txBody>
        </p:sp>
      </p:grpSp>
      <p:sp>
        <p:nvSpPr>
          <p:cNvPr id="19" name="Left-Right-Up Arrow 18"/>
          <p:cNvSpPr/>
          <p:nvPr/>
        </p:nvSpPr>
        <p:spPr>
          <a:xfrm rot="10800000">
            <a:off x="4894506" y="4192561"/>
            <a:ext cx="1093042" cy="394646"/>
          </a:xfrm>
          <a:prstGeom prst="leftRigh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6123217" y="4786983"/>
            <a:ext cx="1002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V3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699571" y="4513565"/>
            <a:ext cx="1228221" cy="10002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solidFill>
                  <a:schemeClr val="accent1"/>
                </a:solidFill>
              </a:rPr>
              <a:t>branching</a:t>
            </a:r>
          </a:p>
          <a:p>
            <a:endParaRPr lang="en-US" sz="3900" i="1" dirty="0">
              <a:solidFill>
                <a:schemeClr val="accent1"/>
              </a:solidFill>
            </a:endParaRPr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5465044" y="5347131"/>
            <a:ext cx="340255" cy="67069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5893990" y="5306472"/>
            <a:ext cx="288508" cy="71135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23"/>
          <p:cNvGrpSpPr/>
          <p:nvPr/>
        </p:nvGrpSpPr>
        <p:grpSpPr>
          <a:xfrm>
            <a:off x="5176227" y="6076555"/>
            <a:ext cx="2195955" cy="605789"/>
            <a:chOff x="1795342" y="3739800"/>
            <a:chExt cx="1249416" cy="605789"/>
          </a:xfrm>
        </p:grpSpPr>
        <p:sp>
          <p:nvSpPr>
            <p:cNvPr id="26" name="Frame 25"/>
            <p:cNvSpPr/>
            <p:nvPr/>
          </p:nvSpPr>
          <p:spPr>
            <a:xfrm>
              <a:off x="1795342" y="3739800"/>
              <a:ext cx="824039" cy="605789"/>
            </a:xfrm>
            <a:prstGeom prst="frame">
              <a:avLst/>
            </a:prstGeom>
            <a:solidFill>
              <a:schemeClr val="accent4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867833" y="3876046"/>
              <a:ext cx="11769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Final Code</a:t>
              </a:r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2699571" y="5998385"/>
            <a:ext cx="851515" cy="10002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solidFill>
                  <a:schemeClr val="accent1"/>
                </a:solidFill>
              </a:rPr>
              <a:t>merge</a:t>
            </a:r>
          </a:p>
          <a:p>
            <a:endParaRPr lang="en-US" sz="3900" i="1" dirty="0">
              <a:solidFill>
                <a:schemeClr val="accent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737241" y="1391967"/>
            <a:ext cx="60465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i="1">
                <a:solidFill>
                  <a:schemeClr val="accent1"/>
                </a:solidFill>
              </a:rPr>
              <a:t>init</a:t>
            </a:r>
            <a:endParaRPr lang="en-US" sz="2500" i="1" dirty="0">
              <a:solidFill>
                <a:schemeClr val="accent1"/>
              </a:solidFill>
            </a:endParaRPr>
          </a:p>
          <a:p>
            <a:endParaRPr lang="en-US" sz="2500" i="1" dirty="0">
              <a:solidFill>
                <a:schemeClr val="accent1"/>
              </a:solidFill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6516688" y="3376411"/>
            <a:ext cx="609187" cy="602725"/>
            <a:chOff x="1882512" y="2747447"/>
            <a:chExt cx="609187" cy="602725"/>
          </a:xfrm>
        </p:grpSpPr>
        <p:sp>
          <p:nvSpPr>
            <p:cNvPr id="33" name="Frame 32"/>
            <p:cNvSpPr/>
            <p:nvPr/>
          </p:nvSpPr>
          <p:spPr>
            <a:xfrm>
              <a:off x="1882512" y="2747447"/>
              <a:ext cx="609187" cy="602725"/>
            </a:xfrm>
            <a:prstGeom prst="frame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962215" y="2883855"/>
              <a:ext cx="4337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Vo</a:t>
              </a: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7936852" y="3376411"/>
            <a:ext cx="609187" cy="602725"/>
            <a:chOff x="1882512" y="2747447"/>
            <a:chExt cx="609187" cy="602725"/>
          </a:xfrm>
        </p:grpSpPr>
        <p:sp>
          <p:nvSpPr>
            <p:cNvPr id="36" name="Frame 35"/>
            <p:cNvSpPr/>
            <p:nvPr/>
          </p:nvSpPr>
          <p:spPr>
            <a:xfrm>
              <a:off x="1882512" y="2747447"/>
              <a:ext cx="609187" cy="602725"/>
            </a:xfrm>
            <a:prstGeom prst="fram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1962215" y="2883855"/>
              <a:ext cx="4337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Vo</a:t>
              </a:r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2347238" y="338827"/>
            <a:ext cx="698652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/>
              <a:t>What are the Commands</a:t>
            </a:r>
            <a:r>
              <a:rPr lang="en-US" sz="50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9384366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2347238" y="338827"/>
            <a:ext cx="694036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/>
              <a:t>Why Use Version Control?</a:t>
            </a:r>
          </a:p>
        </p:txBody>
      </p:sp>
    </p:spTree>
    <p:extLst>
      <p:ext uri="{BB962C8B-B14F-4D97-AF65-F5344CB8AC3E}">
        <p14:creationId xmlns:p14="http://schemas.microsoft.com/office/powerpoint/2010/main" val="588510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2347238" y="338827"/>
            <a:ext cx="694036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/>
              <a:t>Why Use Version Control?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518822" y="1599591"/>
            <a:ext cx="4776949" cy="54784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143000" lvl="1" indent="-685800">
              <a:buFont typeface="Arial" charset="0"/>
              <a:buChar char="•"/>
            </a:pPr>
            <a:r>
              <a:rPr lang="en-US" sz="5000" dirty="0"/>
              <a:t>Organized</a:t>
            </a:r>
          </a:p>
          <a:p>
            <a:pPr marL="1143000" lvl="1" indent="-685800">
              <a:buFont typeface="Arial" charset="0"/>
              <a:buChar char="•"/>
            </a:pPr>
            <a:r>
              <a:rPr lang="en-US" sz="5000" dirty="0"/>
              <a:t>Automated</a:t>
            </a:r>
          </a:p>
          <a:p>
            <a:pPr marL="1143000" lvl="1" indent="-685800">
              <a:buFont typeface="Arial" charset="0"/>
              <a:buChar char="•"/>
            </a:pPr>
            <a:r>
              <a:rPr lang="en-US" sz="5000" dirty="0"/>
              <a:t>Reproducible</a:t>
            </a:r>
          </a:p>
          <a:p>
            <a:pPr marL="1143000" lvl="1" indent="-685800">
              <a:buFont typeface="Arial" charset="0"/>
              <a:buChar char="•"/>
            </a:pPr>
            <a:r>
              <a:rPr lang="en-US" sz="5000" dirty="0"/>
              <a:t>Easy to read</a:t>
            </a:r>
          </a:p>
          <a:p>
            <a:pPr marL="1143000" lvl="1" indent="-685800">
              <a:buFont typeface="Arial" charset="0"/>
              <a:buChar char="•"/>
            </a:pPr>
            <a:r>
              <a:rPr lang="en-US" sz="5000" dirty="0"/>
              <a:t>Easy to share</a:t>
            </a:r>
          </a:p>
          <a:p>
            <a:pPr marL="1143000" lvl="1" indent="-685800">
              <a:buFont typeface="Arial" charset="0"/>
              <a:buChar char="•"/>
            </a:pPr>
            <a:endParaRPr lang="en-US" sz="5000" dirty="0"/>
          </a:p>
          <a:p>
            <a:endParaRPr lang="en-US" sz="5000" dirty="0"/>
          </a:p>
        </p:txBody>
      </p:sp>
      <p:sp>
        <p:nvSpPr>
          <p:cNvPr id="2" name="TextBox 1"/>
          <p:cNvSpPr txBox="1"/>
          <p:nvPr/>
        </p:nvSpPr>
        <p:spPr>
          <a:xfrm>
            <a:off x="2909455" y="2992582"/>
            <a:ext cx="214565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rgbClr val="C00000"/>
                </a:solidFill>
              </a:rPr>
              <a:t>CODE</a:t>
            </a:r>
          </a:p>
        </p:txBody>
      </p:sp>
      <p:sp>
        <p:nvSpPr>
          <p:cNvPr id="3" name="Left Brace 2"/>
          <p:cNvSpPr/>
          <p:nvPr/>
        </p:nvSpPr>
        <p:spPr>
          <a:xfrm>
            <a:off x="5237018" y="1482436"/>
            <a:ext cx="748146" cy="4184073"/>
          </a:xfrm>
          <a:prstGeom prst="leftBrace">
            <a:avLst>
              <a:gd name="adj1" fmla="val 47222"/>
              <a:gd name="adj2" fmla="val 50331"/>
            </a:avLst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5574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1794" y="188809"/>
            <a:ext cx="8560784" cy="4351338"/>
          </a:xfrm>
        </p:spPr>
      </p:pic>
      <p:sp>
        <p:nvSpPr>
          <p:cNvPr id="4" name="TextBox 3"/>
          <p:cNvSpPr txBox="1"/>
          <p:nvPr/>
        </p:nvSpPr>
        <p:spPr>
          <a:xfrm>
            <a:off x="771778" y="188809"/>
            <a:ext cx="3331361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/>
              <a:t>Configuring </a:t>
            </a:r>
          </a:p>
          <a:p>
            <a:r>
              <a:rPr lang="en-US" sz="5000" dirty="0" err="1"/>
              <a:t>Git</a:t>
            </a:r>
            <a:endParaRPr lang="en-US" sz="50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8657" y="4348184"/>
            <a:ext cx="5524500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146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341"/>
          <a:stretch/>
        </p:blipFill>
        <p:spPr>
          <a:xfrm>
            <a:off x="1509091" y="0"/>
            <a:ext cx="9677466" cy="3051958"/>
          </a:xfrm>
        </p:spPr>
      </p:pic>
      <p:sp>
        <p:nvSpPr>
          <p:cNvPr id="6" name="TextBox 5"/>
          <p:cNvSpPr txBox="1"/>
          <p:nvPr/>
        </p:nvSpPr>
        <p:spPr>
          <a:xfrm>
            <a:off x="1793175" y="740324"/>
            <a:ext cx="3348842" cy="1200329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cd </a:t>
            </a:r>
            <a:r>
              <a:rPr lang="en-US" dirty="0"/>
              <a:t>~/CSB/</a:t>
            </a:r>
            <a:r>
              <a:rPr lang="en-US" dirty="0" err="1"/>
              <a:t>git</a:t>
            </a:r>
            <a:r>
              <a:rPr lang="en-US" dirty="0"/>
              <a:t>/sandbox </a:t>
            </a:r>
          </a:p>
          <a:p>
            <a:r>
              <a:rPr lang="en-US" b="1" dirty="0" err="1"/>
              <a:t>mkdir</a:t>
            </a:r>
            <a:r>
              <a:rPr lang="en-US" b="1" dirty="0"/>
              <a:t> </a:t>
            </a:r>
            <a:r>
              <a:rPr lang="en-US" dirty="0"/>
              <a:t>map </a:t>
            </a:r>
          </a:p>
          <a:p>
            <a:r>
              <a:rPr lang="en-US" b="1" dirty="0"/>
              <a:t>cd </a:t>
            </a:r>
            <a:r>
              <a:rPr lang="en-US" dirty="0"/>
              <a:t>map </a:t>
            </a:r>
          </a:p>
          <a:p>
            <a:r>
              <a:rPr lang="en-US" b="1" dirty="0" err="1"/>
              <a:t>git</a:t>
            </a:r>
            <a:r>
              <a:rPr lang="en-US" b="1" dirty="0"/>
              <a:t> </a:t>
            </a:r>
            <a:r>
              <a:rPr lang="en-US" b="1" dirty="0" err="1"/>
              <a:t>init</a:t>
            </a:r>
            <a:r>
              <a:rPr lang="en-US" b="1" dirty="0"/>
              <a:t> 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2814" y="3297548"/>
            <a:ext cx="9533743" cy="184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723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30314" y="113196"/>
            <a:ext cx="963629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/>
              <a:t>Lets make a map for the Philippines!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345904" y="848400"/>
            <a:ext cx="9455474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>
                <a:solidFill>
                  <a:srgbClr val="C00000"/>
                </a:solidFill>
              </a:rPr>
              <a:t>OPEN </a:t>
            </a:r>
            <a:r>
              <a:rPr lang="en-US" sz="5000" dirty="0" err="1">
                <a:solidFill>
                  <a:srgbClr val="C00000"/>
                </a:solidFill>
              </a:rPr>
              <a:t>Rstudio</a:t>
            </a:r>
            <a:r>
              <a:rPr lang="en-US" sz="5000" dirty="0">
                <a:solidFill>
                  <a:srgbClr val="C00000"/>
                </a:solidFill>
              </a:rPr>
              <a:t>: Open a new .R script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314" y="1710174"/>
            <a:ext cx="7299151" cy="514976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548167" y="4176079"/>
            <a:ext cx="652742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/>
              <a:t>File &gt; New File &gt; R Script</a:t>
            </a:r>
          </a:p>
        </p:txBody>
      </p:sp>
    </p:spTree>
    <p:extLst>
      <p:ext uri="{BB962C8B-B14F-4D97-AF65-F5344CB8AC3E}">
        <p14:creationId xmlns:p14="http://schemas.microsoft.com/office/powerpoint/2010/main" val="11064216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1B8D2-2385-43FA-AD4C-86701266BE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066" y="356812"/>
            <a:ext cx="10515600" cy="1325563"/>
          </a:xfrm>
        </p:spPr>
        <p:txBody>
          <a:bodyPr/>
          <a:lstStyle/>
          <a:p>
            <a:r>
              <a:rPr lang="en-US" dirty="0"/>
              <a:t>R Packages &amp; Libraries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7E58FA-B371-4721-9269-A112929AC1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633" y="1682374"/>
            <a:ext cx="6324600" cy="4818813"/>
          </a:xfrm>
        </p:spPr>
        <p:txBody>
          <a:bodyPr>
            <a:normAutofit/>
          </a:bodyPr>
          <a:lstStyle/>
          <a:p>
            <a:r>
              <a:rPr lang="en-US" dirty="0"/>
              <a:t>A package is a collection of R code, data, and functions that have been made publicly available</a:t>
            </a:r>
          </a:p>
          <a:p>
            <a:r>
              <a:rPr lang="en-US" dirty="0"/>
              <a:t>There are over 14,000 R packages</a:t>
            </a:r>
          </a:p>
          <a:p>
            <a:r>
              <a:rPr lang="en-US" dirty="0"/>
              <a:t>Packages must be installed</a:t>
            </a:r>
          </a:p>
          <a:p>
            <a:pPr marL="457200" lvl="1" indent="0">
              <a:buNone/>
            </a:pPr>
            <a:r>
              <a:rPr lang="en-US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install.packages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(“</a:t>
            </a:r>
            <a:r>
              <a:rPr lang="en-US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name_of_pkg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”)</a:t>
            </a:r>
          </a:p>
          <a:p>
            <a:r>
              <a:rPr lang="en-US" dirty="0"/>
              <a:t>Once installed, packages must be loaded</a:t>
            </a:r>
          </a:p>
          <a:p>
            <a:pPr marL="457200" lvl="1" indent="0">
              <a:buNone/>
            </a:pP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library(</a:t>
            </a:r>
            <a:r>
              <a:rPr lang="en-US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name_of_pkg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0C73332-BEFD-4F4B-B93D-0C67C3C29B22}"/>
              </a:ext>
            </a:extLst>
          </p:cNvPr>
          <p:cNvSpPr txBox="1">
            <a:spLocks/>
          </p:cNvSpPr>
          <p:nvPr/>
        </p:nvSpPr>
        <p:spPr>
          <a:xfrm>
            <a:off x="6515484" y="1593706"/>
            <a:ext cx="5606935" cy="44945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Where to find packages specialized for your research questions</a:t>
            </a:r>
          </a:p>
          <a:p>
            <a:pPr lvl="1"/>
            <a:r>
              <a:rPr lang="en-US" dirty="0">
                <a:cs typeface="Courier New" panose="02070309020205020404" pitchFamily="49" charset="0"/>
                <a:hlinkClick r:id="rId2"/>
              </a:rPr>
              <a:t>https://cran.r-project.org/web/views/</a:t>
            </a:r>
            <a:endParaRPr lang="en-US" dirty="0">
              <a:cs typeface="Courier New" panose="02070309020205020404" pitchFamily="49" charset="0"/>
            </a:endParaRPr>
          </a:p>
          <a:p>
            <a:pPr lvl="1"/>
            <a:r>
              <a:rPr lang="en-US" dirty="0">
                <a:cs typeface="Courier New" panose="02070309020205020404" pitchFamily="49" charset="0"/>
                <a:hlinkClick r:id="rId3"/>
              </a:rPr>
              <a:t>https://github.com/</a:t>
            </a:r>
            <a:r>
              <a:rPr lang="en-US" dirty="0">
                <a:cs typeface="Courier New" panose="02070309020205020404" pitchFamily="49" charset="0"/>
              </a:rPr>
              <a:t> </a:t>
            </a:r>
          </a:p>
          <a:p>
            <a:pPr lvl="1"/>
            <a:r>
              <a:rPr lang="en-US" dirty="0">
                <a:cs typeface="Courier New" panose="02070309020205020404" pitchFamily="49" charset="0"/>
                <a:hlinkClick r:id="rId4"/>
              </a:rPr>
              <a:t>https://www.bioconductor.org/</a:t>
            </a:r>
            <a:r>
              <a:rPr lang="en-US" dirty="0">
                <a:cs typeface="Courier New" panose="02070309020205020404" pitchFamily="49" charset="0"/>
              </a:rPr>
              <a:t> </a:t>
            </a:r>
          </a:p>
          <a:p>
            <a:pPr lvl="1"/>
            <a:endParaRPr lang="en-US" dirty="0">
              <a:cs typeface="Courier New" panose="02070309020205020404" pitchFamily="49" charset="0"/>
            </a:endParaRPr>
          </a:p>
          <a:p>
            <a:pPr lvl="1"/>
            <a:endParaRPr lang="en-US" dirty="0">
              <a:cs typeface="Courier New" panose="02070309020205020404" pitchFamily="49" charset="0"/>
            </a:endParaRPr>
          </a:p>
          <a:p>
            <a:r>
              <a:rPr lang="en-US" dirty="0">
                <a:cs typeface="Courier New" panose="02070309020205020404" pitchFamily="49" charset="0"/>
              </a:rPr>
              <a:t>Making packages</a:t>
            </a:r>
          </a:p>
          <a:p>
            <a:pPr lvl="1"/>
            <a:r>
              <a:rPr lang="en-US" dirty="0">
                <a:cs typeface="Courier New" panose="02070309020205020404" pitchFamily="49" charset="0"/>
                <a:hlinkClick r:id="rId5"/>
              </a:rPr>
              <a:t>R Studio</a:t>
            </a:r>
            <a:endParaRPr lang="en-US" dirty="0">
              <a:cs typeface="Courier New" panose="02070309020205020404" pitchFamily="49" charset="0"/>
            </a:endParaRPr>
          </a:p>
          <a:p>
            <a:pPr lvl="1"/>
            <a:r>
              <a:rPr lang="en-US" dirty="0">
                <a:cs typeface="Courier New" panose="02070309020205020404" pitchFamily="49" charset="0"/>
                <a:hlinkClick r:id="rId6"/>
              </a:rPr>
              <a:t>http://r-pkgs.had.co.nz/</a:t>
            </a:r>
            <a:r>
              <a:rPr lang="en-US" dirty="0">
                <a:cs typeface="Courier New" panose="02070309020205020404" pitchFamily="49" charset="0"/>
              </a:rPr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140ED2-8E2E-4F01-9026-4B26F60675F0}"/>
              </a:ext>
            </a:extLst>
          </p:cNvPr>
          <p:cNvSpPr txBox="1"/>
          <p:nvPr/>
        </p:nvSpPr>
        <p:spPr>
          <a:xfrm>
            <a:off x="7133166" y="109446"/>
            <a:ext cx="5257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mic Sans MS" panose="030F0702030302020204" pitchFamily="66" charset="0"/>
              </a:rPr>
              <a:t>Does anybody know why a package name must be in quotes when installing it, but should not be in quotes when loading it with library()?</a:t>
            </a:r>
          </a:p>
        </p:txBody>
      </p:sp>
    </p:spTree>
    <p:extLst>
      <p:ext uri="{BB962C8B-B14F-4D97-AF65-F5344CB8AC3E}">
        <p14:creationId xmlns:p14="http://schemas.microsoft.com/office/powerpoint/2010/main" val="251963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35947"/>
            <a:ext cx="13314762" cy="8219551"/>
          </a:xfrm>
        </p:spPr>
      </p:pic>
    </p:spTree>
    <p:extLst>
      <p:ext uri="{BB962C8B-B14F-4D97-AF65-F5344CB8AC3E}">
        <p14:creationId xmlns:p14="http://schemas.microsoft.com/office/powerpoint/2010/main" val="115273774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30314" y="113196"/>
            <a:ext cx="963629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/>
              <a:t>Lets make a map for the Philippines!</a:t>
            </a:r>
            <a:endParaRPr lang="en-US" sz="5000" dirty="0"/>
          </a:p>
        </p:txBody>
      </p:sp>
      <p:sp>
        <p:nvSpPr>
          <p:cNvPr id="8" name="TextBox 7"/>
          <p:cNvSpPr txBox="1"/>
          <p:nvPr/>
        </p:nvSpPr>
        <p:spPr>
          <a:xfrm>
            <a:off x="7962288" y="4338834"/>
            <a:ext cx="3696397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/>
              <a:t>save it to:</a:t>
            </a:r>
          </a:p>
          <a:p>
            <a:r>
              <a:rPr lang="en-US" sz="2800" dirty="0"/>
              <a:t>~/CSB/</a:t>
            </a:r>
            <a:r>
              <a:rPr lang="en-US" sz="2800" dirty="0" err="1"/>
              <a:t>git</a:t>
            </a:r>
            <a:r>
              <a:rPr lang="en-US" sz="2800" dirty="0"/>
              <a:t>/sandbox/map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80" y="1102977"/>
            <a:ext cx="7849871" cy="5116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51929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331"/>
          <a:stretch/>
        </p:blipFill>
        <p:spPr>
          <a:xfrm>
            <a:off x="591704" y="994754"/>
            <a:ext cx="5854502" cy="451166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30314" y="113196"/>
            <a:ext cx="963629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/>
              <a:t>Lets make a map for the Philippines!</a:t>
            </a:r>
            <a:endParaRPr lang="en-US" sz="5000" dirty="0"/>
          </a:p>
        </p:txBody>
      </p:sp>
      <p:sp>
        <p:nvSpPr>
          <p:cNvPr id="13" name="TextBox 12"/>
          <p:cNvSpPr txBox="1"/>
          <p:nvPr/>
        </p:nvSpPr>
        <p:spPr>
          <a:xfrm>
            <a:off x="7962288" y="4338834"/>
            <a:ext cx="3696397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/>
              <a:t>save it to:</a:t>
            </a:r>
          </a:p>
          <a:p>
            <a:r>
              <a:rPr lang="en-US" sz="2800" dirty="0"/>
              <a:t>~/CSB/</a:t>
            </a:r>
            <a:r>
              <a:rPr lang="en-US" sz="2800" dirty="0" err="1"/>
              <a:t>git</a:t>
            </a:r>
            <a:r>
              <a:rPr lang="en-US" sz="2800" dirty="0"/>
              <a:t>/sandbox/map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2008" y="1672854"/>
            <a:ext cx="5192027" cy="478628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507" y="4289970"/>
            <a:ext cx="5530501" cy="2472459"/>
          </a:xfrm>
          <a:prstGeom prst="rect">
            <a:avLst/>
          </a:prstGeom>
        </p:spPr>
      </p:pic>
      <p:sp>
        <p:nvSpPr>
          <p:cNvPr id="16" name="Up Arrow 15"/>
          <p:cNvSpPr/>
          <p:nvPr/>
        </p:nvSpPr>
        <p:spPr>
          <a:xfrm rot="4543352">
            <a:off x="679557" y="5185910"/>
            <a:ext cx="418122" cy="633046"/>
          </a:xfrm>
          <a:prstGeom prst="up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Up Arrow 16"/>
          <p:cNvSpPr/>
          <p:nvPr/>
        </p:nvSpPr>
        <p:spPr>
          <a:xfrm rot="5400000">
            <a:off x="565228" y="3769455"/>
            <a:ext cx="418122" cy="633046"/>
          </a:xfrm>
          <a:prstGeom prst="up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57126" y="3487801"/>
            <a:ext cx="657552" cy="369332"/>
          </a:xfrm>
          <a:prstGeom prst="rect">
            <a:avLst/>
          </a:prstGeom>
          <a:solidFill>
            <a:srgbClr val="C00000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HELP</a:t>
            </a:r>
          </a:p>
        </p:txBody>
      </p:sp>
    </p:spTree>
    <p:extLst>
      <p:ext uri="{BB962C8B-B14F-4D97-AF65-F5344CB8AC3E}">
        <p14:creationId xmlns:p14="http://schemas.microsoft.com/office/powerpoint/2010/main" val="21424491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5854" y="251460"/>
            <a:ext cx="5728854" cy="630174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72712" y="958042"/>
            <a:ext cx="4045526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800" b="1" dirty="0"/>
              <a:t>Remote Repository</a:t>
            </a:r>
          </a:p>
          <a:p>
            <a:r>
              <a:rPr lang="en-US" sz="3800" dirty="0"/>
              <a:t>https://</a:t>
            </a:r>
            <a:r>
              <a:rPr lang="en-US" sz="3800" dirty="0" err="1"/>
              <a:t>github.com</a:t>
            </a:r>
            <a:r>
              <a:rPr lang="en-US" sz="3800" dirty="0"/>
              <a:t> 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EE063E0-3647-41FC-9F7F-0EC1BC85F8DB}"/>
              </a:ext>
            </a:extLst>
          </p:cNvPr>
          <p:cNvSpPr txBox="1">
            <a:spLocks/>
          </p:cNvSpPr>
          <p:nvPr/>
        </p:nvSpPr>
        <p:spPr>
          <a:xfrm>
            <a:off x="767096" y="4665534"/>
            <a:ext cx="3056758" cy="147400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u="sng" dirty="0"/>
              <a:t>Get code online</a:t>
            </a:r>
          </a:p>
          <a:p>
            <a:pPr lvl="1"/>
            <a:r>
              <a:rPr lang="en-US" dirty="0"/>
              <a:t>GitHub</a:t>
            </a:r>
          </a:p>
          <a:p>
            <a:pPr lvl="1"/>
            <a:r>
              <a:rPr lang="en-US" dirty="0"/>
              <a:t>Other Sources</a:t>
            </a:r>
          </a:p>
          <a:p>
            <a:pPr lvl="1"/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8" name="Up Arrow 7"/>
          <p:cNvSpPr/>
          <p:nvPr/>
        </p:nvSpPr>
        <p:spPr>
          <a:xfrm rot="3059205">
            <a:off x="3403842" y="4235532"/>
            <a:ext cx="712519" cy="926276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272712" y="2942326"/>
            <a:ext cx="3748975" cy="6309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500" dirty="0" err="1"/>
              <a:t>Git</a:t>
            </a:r>
            <a:r>
              <a:rPr lang="en-US" sz="3500" dirty="0"/>
              <a:t>: Version Control</a:t>
            </a:r>
          </a:p>
        </p:txBody>
      </p:sp>
    </p:spTree>
    <p:extLst>
      <p:ext uri="{BB962C8B-B14F-4D97-AF65-F5344CB8AC3E}">
        <p14:creationId xmlns:p14="http://schemas.microsoft.com/office/powerpoint/2010/main" val="37419259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309" y="544083"/>
            <a:ext cx="4991691" cy="597328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30314" y="113196"/>
            <a:ext cx="963629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/>
              <a:t>Lets make a map for the Philippines!</a:t>
            </a:r>
            <a:endParaRPr lang="en-US" sz="50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974" y="974970"/>
            <a:ext cx="7156675" cy="539421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6070638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482" b="48341"/>
          <a:stretch/>
        </p:blipFill>
        <p:spPr>
          <a:xfrm>
            <a:off x="1509091" y="2155370"/>
            <a:ext cx="9677466" cy="896587"/>
          </a:xfr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292" y="3158506"/>
            <a:ext cx="9519063" cy="283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0977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719"/>
          <a:stretch/>
        </p:blipFill>
        <p:spPr>
          <a:xfrm>
            <a:off x="1402214" y="118095"/>
            <a:ext cx="9677466" cy="2025310"/>
          </a:xfr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624"/>
          <a:stretch/>
        </p:blipFill>
        <p:spPr>
          <a:xfrm>
            <a:off x="1402214" y="118095"/>
            <a:ext cx="9570588" cy="383079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826791" y="382303"/>
            <a:ext cx="3348842" cy="3693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/>
              <a:t>Map_of_Philippines_Vo.R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0641" y="2033494"/>
            <a:ext cx="9569039" cy="396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45947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719"/>
          <a:stretch/>
        </p:blipFill>
        <p:spPr>
          <a:xfrm>
            <a:off x="1402214" y="118095"/>
            <a:ext cx="9677466" cy="2025310"/>
          </a:xfr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624"/>
          <a:stretch/>
        </p:blipFill>
        <p:spPr>
          <a:xfrm>
            <a:off x="1402214" y="118095"/>
            <a:ext cx="9570588" cy="383079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826791" y="382303"/>
            <a:ext cx="3348842" cy="3693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/>
              <a:t>Map_of_Philippines_Vo.R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0641" y="2033494"/>
            <a:ext cx="9569039" cy="396354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510641" y="6257836"/>
            <a:ext cx="1366080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300" dirty="0" err="1"/>
              <a:t>git</a:t>
            </a:r>
            <a:r>
              <a:rPr lang="en-US" sz="3300" dirty="0"/>
              <a:t> add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131157" y="6342474"/>
            <a:ext cx="15399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(for all files)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624" b="78325"/>
          <a:stretch/>
        </p:blipFill>
        <p:spPr>
          <a:xfrm>
            <a:off x="1402214" y="5943042"/>
            <a:ext cx="9570588" cy="83032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743664" y="6080864"/>
            <a:ext cx="3348842" cy="52322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800" dirty="0"/>
              <a:t>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919166" y="6266861"/>
            <a:ext cx="29486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FF0000"/>
                </a:solidFill>
              </a:rPr>
              <a:t>to add all </a:t>
            </a:r>
            <a:r>
              <a:rPr lang="en-US" i="1" dirty="0" err="1">
                <a:solidFill>
                  <a:srgbClr val="FF0000"/>
                </a:solidFill>
              </a:rPr>
              <a:t>filies</a:t>
            </a:r>
            <a:r>
              <a:rPr lang="en-US" i="1" dirty="0">
                <a:solidFill>
                  <a:srgbClr val="FF0000"/>
                </a:solidFill>
              </a:rPr>
              <a:t> use = </a:t>
            </a:r>
            <a:r>
              <a:rPr lang="en-US" dirty="0" err="1">
                <a:solidFill>
                  <a:srgbClr val="FF0000"/>
                </a:solidFill>
              </a:rPr>
              <a:t>git</a:t>
            </a:r>
            <a:r>
              <a:rPr lang="en-US" dirty="0">
                <a:solidFill>
                  <a:srgbClr val="FF0000"/>
                </a:solidFill>
              </a:rPr>
              <a:t> add . </a:t>
            </a:r>
          </a:p>
        </p:txBody>
      </p:sp>
    </p:spTree>
    <p:extLst>
      <p:ext uri="{BB962C8B-B14F-4D97-AF65-F5344CB8AC3E}">
        <p14:creationId xmlns:p14="http://schemas.microsoft.com/office/powerpoint/2010/main" val="86640503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730" r="11624"/>
          <a:stretch/>
        </p:blipFill>
        <p:spPr>
          <a:xfrm>
            <a:off x="1366588" y="351692"/>
            <a:ext cx="9570588" cy="192573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563062" y="591212"/>
            <a:ext cx="3965894" cy="353943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700" dirty="0">
                <a:latin typeface="Bell MT" charset="0"/>
                <a:ea typeface="Bell MT" charset="0"/>
                <a:cs typeface="Bell MT" charset="0"/>
              </a:rPr>
              <a:t>“Simple map of the Philippines”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100" y="2277424"/>
            <a:ext cx="9497951" cy="1828800"/>
          </a:xfrm>
          <a:prstGeom prst="rect">
            <a:avLst/>
          </a:prstGeom>
        </p:spPr>
      </p:pic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27977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23" y="974970"/>
            <a:ext cx="7580152" cy="508293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9443" y="510360"/>
            <a:ext cx="3450771" cy="554754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30314" y="113196"/>
            <a:ext cx="963629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/>
              <a:t>Lets make a map for the Philippines!</a:t>
            </a:r>
          </a:p>
        </p:txBody>
      </p:sp>
    </p:spTree>
    <p:extLst>
      <p:ext uri="{BB962C8B-B14F-4D97-AF65-F5344CB8AC3E}">
        <p14:creationId xmlns:p14="http://schemas.microsoft.com/office/powerpoint/2010/main" val="173616481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012" r="11624" b="47131"/>
          <a:stretch/>
        </p:blipFill>
        <p:spPr>
          <a:xfrm>
            <a:off x="1143000" y="277584"/>
            <a:ext cx="9806051" cy="110547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585" y="1689595"/>
            <a:ext cx="9677466" cy="314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80114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445" r="11624" b="2249"/>
          <a:stretch/>
        </p:blipFill>
        <p:spPr>
          <a:xfrm>
            <a:off x="1517998" y="837615"/>
            <a:ext cx="9570588" cy="192710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624" b="77418"/>
          <a:stretch/>
        </p:blipFill>
        <p:spPr>
          <a:xfrm>
            <a:off x="1517998" y="0"/>
            <a:ext cx="9570588" cy="86508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915362" y="241836"/>
            <a:ext cx="3965894" cy="353943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700">
                <a:latin typeface="Bell MT" charset="0"/>
                <a:ea typeface="Bell MT" charset="0"/>
                <a:cs typeface="Bell MT" charset="0"/>
              </a:rPr>
              <a:t>“map </a:t>
            </a:r>
            <a:r>
              <a:rPr lang="en-US" sz="1700" dirty="0">
                <a:latin typeface="Bell MT" charset="0"/>
                <a:ea typeface="Bell MT" charset="0"/>
                <a:cs typeface="Bell MT" charset="0"/>
              </a:rPr>
              <a:t>of </a:t>
            </a:r>
            <a:r>
              <a:rPr lang="en-US" sz="1700">
                <a:latin typeface="Bell MT" charset="0"/>
                <a:ea typeface="Bell MT" charset="0"/>
                <a:cs typeface="Bell MT" charset="0"/>
              </a:rPr>
              <a:t>the Philippines with color”</a:t>
            </a:r>
            <a:endParaRPr lang="en-US" sz="1700" dirty="0">
              <a:latin typeface="Bell MT" charset="0"/>
              <a:ea typeface="Bell MT" charset="0"/>
              <a:cs typeface="Bell MT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669971" y="1191322"/>
            <a:ext cx="3965894" cy="353943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700" dirty="0">
                <a:latin typeface="Bell MT" charset="0"/>
                <a:ea typeface="Bell MT" charset="0"/>
                <a:cs typeface="Bell MT" charset="0"/>
              </a:rPr>
              <a:t>“map of the Philippines with color”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954450" y="247875"/>
            <a:ext cx="3348842" cy="3693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/>
              <a:t>Map_of_Philippines_Vo.R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5787" y="2764718"/>
            <a:ext cx="9401744" cy="4065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0677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29" y="974971"/>
            <a:ext cx="7475612" cy="537684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5926" y="844044"/>
            <a:ext cx="3977858" cy="601395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30314" y="113196"/>
            <a:ext cx="8421857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/>
              <a:t>Yeah, a map for the Philippines!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129873" y="5647174"/>
            <a:ext cx="32255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git</a:t>
            </a:r>
            <a:r>
              <a:rPr lang="en-US" dirty="0"/>
              <a:t> add “file”</a:t>
            </a:r>
          </a:p>
          <a:p>
            <a:r>
              <a:rPr lang="en-US" dirty="0" err="1"/>
              <a:t>git</a:t>
            </a:r>
            <a:r>
              <a:rPr lang="en-US" dirty="0"/>
              <a:t> commit </a:t>
            </a:r>
            <a:r>
              <a:rPr lang="mr-IN" dirty="0"/>
              <a:t>–</a:t>
            </a:r>
            <a:r>
              <a:rPr lang="en-US" dirty="0"/>
              <a:t>m “message”</a:t>
            </a:r>
          </a:p>
        </p:txBody>
      </p:sp>
    </p:spTree>
    <p:extLst>
      <p:ext uri="{BB962C8B-B14F-4D97-AF65-F5344CB8AC3E}">
        <p14:creationId xmlns:p14="http://schemas.microsoft.com/office/powerpoint/2010/main" val="95386186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1872" y="0"/>
            <a:ext cx="10515600" cy="1325563"/>
          </a:xfrm>
        </p:spPr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572" y="0"/>
            <a:ext cx="10515600" cy="2038371"/>
          </a:xfrm>
        </p:spPr>
      </p:pic>
      <p:sp>
        <p:nvSpPr>
          <p:cNvPr id="6" name="TextBox 5"/>
          <p:cNvSpPr txBox="1"/>
          <p:nvPr/>
        </p:nvSpPr>
        <p:spPr>
          <a:xfrm>
            <a:off x="3343400" y="308838"/>
            <a:ext cx="3965894" cy="353943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endParaRPr lang="en-US" sz="1700" dirty="0">
              <a:latin typeface="Bell MT" charset="0"/>
              <a:ea typeface="Bell MT" charset="0"/>
              <a:cs typeface="Bell MT" charset="0"/>
            </a:endParaRPr>
          </a:p>
        </p:txBody>
      </p:sp>
      <p:pic>
        <p:nvPicPr>
          <p:cNvPr id="9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572" y="1582581"/>
            <a:ext cx="10515600" cy="203837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695700" y="2808742"/>
            <a:ext cx="3965894" cy="353943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700" dirty="0">
                <a:latin typeface="+mj-lt"/>
                <a:ea typeface="Bell MT" charset="0"/>
                <a:cs typeface="Bell MT" charset="0"/>
              </a:rPr>
              <a:t>5115bc6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822" y="1055327"/>
            <a:ext cx="10325100" cy="13716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97"/>
          <a:stretch/>
        </p:blipFill>
        <p:spPr>
          <a:xfrm>
            <a:off x="821872" y="3482254"/>
            <a:ext cx="10248900" cy="3191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9906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3007"/>
            <a:ext cx="12192000" cy="5922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87617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979714" y="525460"/>
            <a:ext cx="10374086" cy="600164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300" dirty="0"/>
              <a:t>less  </a:t>
            </a:r>
            <a:r>
              <a:rPr lang="en-US" sz="3300" dirty="0" err="1"/>
              <a:t>Map_of_Philippines_Vo.R</a:t>
            </a:r>
            <a:endParaRPr lang="en-US" sz="3300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7150" y="1316334"/>
            <a:ext cx="6830724" cy="4870677"/>
          </a:xfrm>
        </p:spPr>
      </p:pic>
    </p:spTree>
    <p:extLst>
      <p:ext uri="{BB962C8B-B14F-4D97-AF65-F5344CB8AC3E}">
        <p14:creationId xmlns:p14="http://schemas.microsoft.com/office/powerpoint/2010/main" val="66749977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769"/>
          <a:stretch/>
        </p:blipFill>
        <p:spPr>
          <a:xfrm>
            <a:off x="838200" y="113022"/>
            <a:ext cx="10515600" cy="114619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826328" y="436907"/>
            <a:ext cx="3965894" cy="353943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700">
                <a:latin typeface="+mj-lt"/>
                <a:ea typeface="Bell MT" charset="0"/>
                <a:cs typeface="Bell MT" charset="0"/>
              </a:rPr>
              <a:t>master</a:t>
            </a:r>
            <a:endParaRPr lang="en-US" sz="1700" dirty="0">
              <a:latin typeface="+mj-lt"/>
              <a:ea typeface="Bell MT" charset="0"/>
              <a:cs typeface="Bell MT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08957" y="1174871"/>
            <a:ext cx="10374086" cy="477054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500" dirty="0"/>
              <a:t>less  </a:t>
            </a:r>
            <a:r>
              <a:rPr lang="en-US" sz="2500" dirty="0" err="1"/>
              <a:t>Map_of_Philippines_Vo.R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21409607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769"/>
          <a:stretch/>
        </p:blipFill>
        <p:spPr>
          <a:xfrm>
            <a:off x="838200" y="113022"/>
            <a:ext cx="10515600" cy="114619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826328" y="436907"/>
            <a:ext cx="3965894" cy="353943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700">
                <a:latin typeface="+mj-lt"/>
                <a:ea typeface="Bell MT" charset="0"/>
                <a:cs typeface="Bell MT" charset="0"/>
              </a:rPr>
              <a:t>master</a:t>
            </a:r>
            <a:endParaRPr lang="en-US" sz="1700" dirty="0">
              <a:latin typeface="+mj-lt"/>
              <a:ea typeface="Bell MT" charset="0"/>
              <a:cs typeface="Bell MT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08957" y="1174871"/>
            <a:ext cx="10374086" cy="477054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500" dirty="0"/>
              <a:t>less  </a:t>
            </a:r>
            <a:r>
              <a:rPr lang="en-US" sz="2500" dirty="0" err="1"/>
              <a:t>Map_of_Philippines_Vo.R</a:t>
            </a:r>
            <a:endParaRPr lang="en-US" sz="2500" dirty="0"/>
          </a:p>
        </p:txBody>
      </p:sp>
      <p:pic>
        <p:nvPicPr>
          <p:cNvPr id="1026" name="Picture 2" descr="mage result for back to the futur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7963" y="2068964"/>
            <a:ext cx="7756073" cy="4350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764060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769"/>
          <a:stretch/>
        </p:blipFill>
        <p:spPr>
          <a:xfrm>
            <a:off x="838200" y="113022"/>
            <a:ext cx="10515600" cy="114619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826328" y="436907"/>
            <a:ext cx="3965894" cy="353943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700">
                <a:latin typeface="+mj-lt"/>
                <a:ea typeface="Bell MT" charset="0"/>
                <a:cs typeface="Bell MT" charset="0"/>
              </a:rPr>
              <a:t>master</a:t>
            </a:r>
            <a:endParaRPr lang="en-US" sz="1700" dirty="0">
              <a:latin typeface="+mj-lt"/>
              <a:ea typeface="Bell MT" charset="0"/>
              <a:cs typeface="Bell MT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08957" y="1174871"/>
            <a:ext cx="10374086" cy="477054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500" dirty="0"/>
              <a:t>less  </a:t>
            </a:r>
            <a:r>
              <a:rPr lang="en-US" sz="2500" dirty="0" err="1"/>
              <a:t>Map_of_Philippines_Vo.R</a:t>
            </a:r>
            <a:endParaRPr lang="en-US" sz="25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2088" y="1744999"/>
            <a:ext cx="6763096" cy="5032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00759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E063E0-3647-41FC-9F7F-0EC1BC85F8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85895" y="3390262"/>
            <a:ext cx="2815055" cy="1096562"/>
          </a:xfr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en-US" u="sng" dirty="0"/>
              <a:t>Share your code</a:t>
            </a:r>
          </a:p>
          <a:p>
            <a:pPr lvl="1"/>
            <a:r>
              <a:rPr lang="en-US" dirty="0"/>
              <a:t>GitHub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EE063E0-3647-41FC-9F7F-0EC1BC85F8DB}"/>
              </a:ext>
            </a:extLst>
          </p:cNvPr>
          <p:cNvSpPr txBox="1">
            <a:spLocks/>
          </p:cNvSpPr>
          <p:nvPr/>
        </p:nvSpPr>
        <p:spPr>
          <a:xfrm>
            <a:off x="4315939" y="3401136"/>
            <a:ext cx="3413655" cy="95202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u="sng" dirty="0"/>
              <a:t>Manage your code</a:t>
            </a:r>
          </a:p>
          <a:p>
            <a:pPr lvl="1"/>
            <a:r>
              <a:rPr lang="en-US" dirty="0" err="1"/>
              <a:t>Git</a:t>
            </a:r>
            <a:r>
              <a:rPr lang="en-US" dirty="0"/>
              <a:t> : Control version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EE063E0-3647-41FC-9F7F-0EC1BC85F8DB}"/>
              </a:ext>
            </a:extLst>
          </p:cNvPr>
          <p:cNvSpPr txBox="1">
            <a:spLocks/>
          </p:cNvSpPr>
          <p:nvPr/>
        </p:nvSpPr>
        <p:spPr>
          <a:xfrm>
            <a:off x="881472" y="1515666"/>
            <a:ext cx="2878629" cy="1759923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u="sng" dirty="0"/>
              <a:t>Create your code</a:t>
            </a:r>
          </a:p>
          <a:p>
            <a:pPr lvl="1"/>
            <a:r>
              <a:rPr lang="en-US" dirty="0"/>
              <a:t>Bash</a:t>
            </a:r>
          </a:p>
          <a:p>
            <a:pPr lvl="1"/>
            <a:r>
              <a:rPr lang="en-US" dirty="0"/>
              <a:t>Python</a:t>
            </a:r>
          </a:p>
          <a:p>
            <a:pPr lvl="1"/>
            <a:r>
              <a:rPr lang="en-US" dirty="0"/>
              <a:t>R</a:t>
            </a:r>
          </a:p>
          <a:p>
            <a:pPr lvl="1"/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9" name="Up Arrow 8"/>
          <p:cNvSpPr/>
          <p:nvPr/>
        </p:nvSpPr>
        <p:spPr>
          <a:xfrm rot="7482546">
            <a:off x="3376097" y="2731950"/>
            <a:ext cx="712519" cy="926276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Up Arrow 9"/>
          <p:cNvSpPr/>
          <p:nvPr/>
        </p:nvSpPr>
        <p:spPr>
          <a:xfrm rot="5400000">
            <a:off x="8024991" y="3466843"/>
            <a:ext cx="654629" cy="867179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EE063E0-3647-41FC-9F7F-0EC1BC85F8DB}"/>
              </a:ext>
            </a:extLst>
          </p:cNvPr>
          <p:cNvSpPr txBox="1">
            <a:spLocks/>
          </p:cNvSpPr>
          <p:nvPr/>
        </p:nvSpPr>
        <p:spPr>
          <a:xfrm>
            <a:off x="767096" y="4665534"/>
            <a:ext cx="3056758" cy="147400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u="sng" dirty="0"/>
              <a:t>Get code online</a:t>
            </a:r>
          </a:p>
          <a:p>
            <a:pPr lvl="1"/>
            <a:r>
              <a:rPr lang="en-US" dirty="0"/>
              <a:t>GitHub</a:t>
            </a:r>
          </a:p>
          <a:p>
            <a:pPr lvl="1"/>
            <a:r>
              <a:rPr lang="en-US" dirty="0"/>
              <a:t>Other Sources</a:t>
            </a:r>
          </a:p>
          <a:p>
            <a:pPr lvl="1"/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12" name="Up Arrow 11"/>
          <p:cNvSpPr/>
          <p:nvPr/>
        </p:nvSpPr>
        <p:spPr>
          <a:xfrm rot="3059205">
            <a:off x="3403842" y="4235532"/>
            <a:ext cx="712519" cy="926276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Bent Arrow 19"/>
          <p:cNvSpPr/>
          <p:nvPr/>
        </p:nvSpPr>
        <p:spPr>
          <a:xfrm rot="10800000">
            <a:off x="4545132" y="4894891"/>
            <a:ext cx="5859630" cy="1015294"/>
          </a:xfrm>
          <a:prstGeom prst="bentArrow">
            <a:avLst>
              <a:gd name="adj1" fmla="val 8865"/>
              <a:gd name="adj2" fmla="val 25000"/>
              <a:gd name="adj3" fmla="val 25000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725663" y="272578"/>
            <a:ext cx="468044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b="1" dirty="0"/>
              <a:t>Flow of the Code</a:t>
            </a:r>
          </a:p>
        </p:txBody>
      </p:sp>
    </p:spTree>
    <p:extLst>
      <p:ext uri="{BB962C8B-B14F-4D97-AF65-F5344CB8AC3E}">
        <p14:creationId xmlns:p14="http://schemas.microsoft.com/office/powerpoint/2010/main" val="192208209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EE063E0-3647-41FC-9F7F-0EC1BC85F8DB}"/>
              </a:ext>
            </a:extLst>
          </p:cNvPr>
          <p:cNvSpPr txBox="1">
            <a:spLocks/>
          </p:cNvSpPr>
          <p:nvPr/>
        </p:nvSpPr>
        <p:spPr>
          <a:xfrm>
            <a:off x="4315939" y="3401136"/>
            <a:ext cx="3413655" cy="952027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u="sng" dirty="0">
                <a:solidFill>
                  <a:schemeClr val="bg1">
                    <a:lumMod val="85000"/>
                  </a:schemeClr>
                </a:solidFill>
              </a:rPr>
              <a:t>Manage your code</a:t>
            </a:r>
          </a:p>
          <a:p>
            <a:pPr lvl="1"/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Git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: Version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Contol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pPr lvl="1"/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pPr lvl="1"/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pPr lvl="1"/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pPr lvl="1"/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pPr lvl="1"/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EE063E0-3647-41FC-9F7F-0EC1BC85F8DB}"/>
              </a:ext>
            </a:extLst>
          </p:cNvPr>
          <p:cNvSpPr txBox="1">
            <a:spLocks/>
          </p:cNvSpPr>
          <p:nvPr/>
        </p:nvSpPr>
        <p:spPr>
          <a:xfrm>
            <a:off x="881472" y="1515666"/>
            <a:ext cx="2878629" cy="1759923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u="sng" dirty="0">
                <a:solidFill>
                  <a:schemeClr val="bg1">
                    <a:lumMod val="85000"/>
                  </a:schemeClr>
                </a:solidFill>
              </a:rPr>
              <a:t>Create your code</a:t>
            </a:r>
          </a:p>
          <a:p>
            <a:pPr lvl="1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Bash</a:t>
            </a:r>
          </a:p>
          <a:p>
            <a:pPr lvl="1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Python</a:t>
            </a:r>
          </a:p>
          <a:p>
            <a:pPr lvl="1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R</a:t>
            </a:r>
          </a:p>
          <a:p>
            <a:pPr lvl="1"/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pPr lvl="1"/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pPr lvl="1"/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9" name="Up Arrow 8"/>
          <p:cNvSpPr/>
          <p:nvPr/>
        </p:nvSpPr>
        <p:spPr>
          <a:xfrm rot="7482546">
            <a:off x="3376097" y="2731950"/>
            <a:ext cx="712519" cy="926276"/>
          </a:xfrm>
          <a:prstGeom prst="upArrow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EE063E0-3647-41FC-9F7F-0EC1BC85F8DB}"/>
              </a:ext>
            </a:extLst>
          </p:cNvPr>
          <p:cNvSpPr txBox="1">
            <a:spLocks/>
          </p:cNvSpPr>
          <p:nvPr/>
        </p:nvSpPr>
        <p:spPr>
          <a:xfrm>
            <a:off x="767096" y="4665534"/>
            <a:ext cx="3056758" cy="1474009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u="sng" dirty="0">
                <a:solidFill>
                  <a:schemeClr val="bg1">
                    <a:lumMod val="85000"/>
                  </a:schemeClr>
                </a:solidFill>
              </a:rPr>
              <a:t>Get code online</a:t>
            </a:r>
          </a:p>
          <a:p>
            <a:pPr lvl="1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GitHub</a:t>
            </a:r>
          </a:p>
          <a:p>
            <a:pPr lvl="1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Other Sources</a:t>
            </a:r>
          </a:p>
          <a:p>
            <a:pPr lvl="1"/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pPr lvl="1"/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pPr lvl="1"/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2" name="Up Arrow 11"/>
          <p:cNvSpPr/>
          <p:nvPr/>
        </p:nvSpPr>
        <p:spPr>
          <a:xfrm rot="3059205">
            <a:off x="3403842" y="4235532"/>
            <a:ext cx="712519" cy="926276"/>
          </a:xfrm>
          <a:prstGeom prst="upArrow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2743200" y="311774"/>
            <a:ext cx="730905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/>
              <a:t>GitHub</a:t>
            </a:r>
            <a:r>
              <a:rPr lang="en-US" sz="5000"/>
              <a:t>: Remote Repository</a:t>
            </a:r>
            <a:endParaRPr lang="en-US" sz="5000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4EE063E0-3647-41FC-9F7F-0EC1BC85F8DB}"/>
              </a:ext>
            </a:extLst>
          </p:cNvPr>
          <p:cNvSpPr txBox="1">
            <a:spLocks/>
          </p:cNvSpPr>
          <p:nvPr/>
        </p:nvSpPr>
        <p:spPr>
          <a:xfrm>
            <a:off x="8785895" y="3390262"/>
            <a:ext cx="2815055" cy="109656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u="sng"/>
              <a:t>Share your code</a:t>
            </a:r>
          </a:p>
          <a:p>
            <a:pPr lvl="1"/>
            <a:r>
              <a:rPr lang="en-US"/>
              <a:t>GitHub</a:t>
            </a:r>
          </a:p>
          <a:p>
            <a:pPr lvl="1"/>
            <a:endParaRPr lang="en-US"/>
          </a:p>
          <a:p>
            <a:pPr lvl="1"/>
            <a:endParaRPr lang="en-US"/>
          </a:p>
          <a:p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endParaRPr lang="en-US" dirty="0"/>
          </a:p>
        </p:txBody>
      </p:sp>
      <p:sp>
        <p:nvSpPr>
          <p:cNvPr id="15" name="Bent Arrow 14"/>
          <p:cNvSpPr/>
          <p:nvPr/>
        </p:nvSpPr>
        <p:spPr>
          <a:xfrm rot="10800000">
            <a:off x="4545132" y="4894891"/>
            <a:ext cx="5859630" cy="1015294"/>
          </a:xfrm>
          <a:prstGeom prst="bentArrow">
            <a:avLst>
              <a:gd name="adj1" fmla="val 8865"/>
              <a:gd name="adj2" fmla="val 25000"/>
              <a:gd name="adj3" fmla="val 25000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Up Arrow 15"/>
          <p:cNvSpPr/>
          <p:nvPr/>
        </p:nvSpPr>
        <p:spPr>
          <a:xfrm rot="5400000">
            <a:off x="8024991" y="3466843"/>
            <a:ext cx="654629" cy="867179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68526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E063E0-3647-41FC-9F7F-0EC1BC85F8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28825" y="775626"/>
            <a:ext cx="3901190" cy="738393"/>
          </a:xfr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sz="4000" b="1">
                <a:solidFill>
                  <a:srgbClr val="C00000"/>
                </a:solidFill>
              </a:rPr>
              <a:t>  Remote Repository</a:t>
            </a:r>
            <a:endParaRPr lang="en-US" sz="4000" b="1" dirty="0">
              <a:solidFill>
                <a:srgbClr val="C00000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4570598" y="0"/>
            <a:ext cx="202331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/>
              <a:t>GitHub</a:t>
            </a:r>
            <a:endParaRPr lang="en-US" sz="5000" dirty="0"/>
          </a:p>
        </p:txBody>
      </p:sp>
      <p:pic>
        <p:nvPicPr>
          <p:cNvPr id="1026" name="Picture 2" descr="mage result for github masco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1869" y="103285"/>
            <a:ext cx="1083621" cy="609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975333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E063E0-3647-41FC-9F7F-0EC1BC85F8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28825" y="775626"/>
            <a:ext cx="3901190" cy="738393"/>
          </a:xfr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sz="4000" b="1">
                <a:solidFill>
                  <a:srgbClr val="C00000"/>
                </a:solidFill>
              </a:rPr>
              <a:t>  Remote Repository</a:t>
            </a:r>
            <a:endParaRPr lang="en-US" sz="4000" b="1" dirty="0">
              <a:solidFill>
                <a:srgbClr val="C00000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 rot="18523957">
            <a:off x="1804440" y="1833912"/>
            <a:ext cx="103105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>
                <a:solidFill>
                  <a:schemeClr val="accent1"/>
                </a:solidFill>
              </a:rPr>
              <a:t>clone</a:t>
            </a:r>
            <a:endParaRPr lang="en-US" sz="3000" dirty="0">
              <a:solidFill>
                <a:schemeClr val="accent1"/>
              </a:solidFill>
            </a:endParaRPr>
          </a:p>
        </p:txBody>
      </p:sp>
      <p:sp>
        <p:nvSpPr>
          <p:cNvPr id="32" name="Down Arrow 31"/>
          <p:cNvSpPr/>
          <p:nvPr/>
        </p:nvSpPr>
        <p:spPr>
          <a:xfrm rot="2240486">
            <a:off x="2376895" y="1818066"/>
            <a:ext cx="415576" cy="144563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4570598" y="0"/>
            <a:ext cx="202331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/>
              <a:t>GitHub</a:t>
            </a:r>
            <a:endParaRPr lang="en-US" sz="5000" dirty="0"/>
          </a:p>
        </p:txBody>
      </p:sp>
      <p:sp>
        <p:nvSpPr>
          <p:cNvPr id="82" name="Content Placeholder 2">
            <a:extLst>
              <a:ext uri="{FF2B5EF4-FFF2-40B4-BE49-F238E27FC236}">
                <a16:creationId xmlns:a16="http://schemas.microsoft.com/office/drawing/2014/main" id="{4EE063E0-3647-41FC-9F7F-0EC1BC85F8DB}"/>
              </a:ext>
            </a:extLst>
          </p:cNvPr>
          <p:cNvSpPr txBox="1">
            <a:spLocks/>
          </p:cNvSpPr>
          <p:nvPr/>
        </p:nvSpPr>
        <p:spPr>
          <a:xfrm>
            <a:off x="776589" y="3923104"/>
            <a:ext cx="1004739" cy="96494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endParaRPr lang="en-US" sz="4000" b="1" dirty="0">
              <a:solidFill>
                <a:srgbClr val="C00000"/>
              </a:solidFill>
            </a:endParaRPr>
          </a:p>
        </p:txBody>
      </p:sp>
      <p:grpSp>
        <p:nvGrpSpPr>
          <p:cNvPr id="83" name="Group 82"/>
          <p:cNvGrpSpPr/>
          <p:nvPr/>
        </p:nvGrpSpPr>
        <p:grpSpPr>
          <a:xfrm>
            <a:off x="963914" y="4085031"/>
            <a:ext cx="609187" cy="602725"/>
            <a:chOff x="1882512" y="2747447"/>
            <a:chExt cx="609187" cy="602725"/>
          </a:xfrm>
        </p:grpSpPr>
        <p:sp>
          <p:nvSpPr>
            <p:cNvPr id="84" name="Frame 83"/>
            <p:cNvSpPr/>
            <p:nvPr/>
          </p:nvSpPr>
          <p:spPr>
            <a:xfrm>
              <a:off x="1882512" y="2747447"/>
              <a:ext cx="609187" cy="602725"/>
            </a:xfrm>
            <a:prstGeom prst="fram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1962215" y="2883855"/>
              <a:ext cx="437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B1</a:t>
              </a:r>
            </a:p>
          </p:txBody>
        </p:sp>
      </p:grpSp>
      <p:pic>
        <p:nvPicPr>
          <p:cNvPr id="34" name="Picture 2" descr="mage result for github masco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1869" y="103285"/>
            <a:ext cx="1083621" cy="609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/>
          <p:cNvSpPr txBox="1"/>
          <p:nvPr/>
        </p:nvSpPr>
        <p:spPr>
          <a:xfrm>
            <a:off x="1531190" y="4850019"/>
            <a:ext cx="105349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/>
              <a:t>User 1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117795619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E063E0-3647-41FC-9F7F-0EC1BC85F8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28825" y="775626"/>
            <a:ext cx="3901190" cy="738393"/>
          </a:xfr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sz="4000" b="1">
                <a:solidFill>
                  <a:srgbClr val="C00000"/>
                </a:solidFill>
              </a:rPr>
              <a:t>  Remote Repository</a:t>
            </a:r>
            <a:endParaRPr lang="en-US" sz="4000" b="1" dirty="0">
              <a:solidFill>
                <a:srgbClr val="C00000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4570598" y="0"/>
            <a:ext cx="202331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/>
              <a:t>GitHub</a:t>
            </a:r>
            <a:endParaRPr lang="en-US" sz="5000" dirty="0"/>
          </a:p>
        </p:txBody>
      </p:sp>
      <p:sp>
        <p:nvSpPr>
          <p:cNvPr id="82" name="Content Placeholder 2">
            <a:extLst>
              <a:ext uri="{FF2B5EF4-FFF2-40B4-BE49-F238E27FC236}">
                <a16:creationId xmlns:a16="http://schemas.microsoft.com/office/drawing/2014/main" id="{4EE063E0-3647-41FC-9F7F-0EC1BC85F8DB}"/>
              </a:ext>
            </a:extLst>
          </p:cNvPr>
          <p:cNvSpPr txBox="1">
            <a:spLocks/>
          </p:cNvSpPr>
          <p:nvPr/>
        </p:nvSpPr>
        <p:spPr>
          <a:xfrm>
            <a:off x="776589" y="3923104"/>
            <a:ext cx="2737422" cy="96494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endParaRPr lang="en-US" sz="4000" b="1" dirty="0">
              <a:solidFill>
                <a:srgbClr val="C00000"/>
              </a:solidFill>
            </a:endParaRPr>
          </a:p>
        </p:txBody>
      </p:sp>
      <p:grpSp>
        <p:nvGrpSpPr>
          <p:cNvPr id="83" name="Group 82"/>
          <p:cNvGrpSpPr/>
          <p:nvPr/>
        </p:nvGrpSpPr>
        <p:grpSpPr>
          <a:xfrm>
            <a:off x="963914" y="4085031"/>
            <a:ext cx="609187" cy="602725"/>
            <a:chOff x="1882512" y="2747447"/>
            <a:chExt cx="609187" cy="602725"/>
          </a:xfrm>
        </p:grpSpPr>
        <p:sp>
          <p:nvSpPr>
            <p:cNvPr id="84" name="Frame 83"/>
            <p:cNvSpPr/>
            <p:nvPr/>
          </p:nvSpPr>
          <p:spPr>
            <a:xfrm>
              <a:off x="1882512" y="2747447"/>
              <a:ext cx="609187" cy="602725"/>
            </a:xfrm>
            <a:prstGeom prst="fram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1962215" y="2883855"/>
              <a:ext cx="437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B1</a:t>
              </a:r>
            </a:p>
          </p:txBody>
        </p:sp>
      </p:grpSp>
      <p:grpSp>
        <p:nvGrpSpPr>
          <p:cNvPr id="89" name="Group 88"/>
          <p:cNvGrpSpPr/>
          <p:nvPr/>
        </p:nvGrpSpPr>
        <p:grpSpPr>
          <a:xfrm>
            <a:off x="1806555" y="4093319"/>
            <a:ext cx="609187" cy="602725"/>
            <a:chOff x="1882512" y="2747447"/>
            <a:chExt cx="609187" cy="602725"/>
          </a:xfrm>
        </p:grpSpPr>
        <p:sp>
          <p:nvSpPr>
            <p:cNvPr id="90" name="Frame 89"/>
            <p:cNvSpPr/>
            <p:nvPr/>
          </p:nvSpPr>
          <p:spPr>
            <a:xfrm>
              <a:off x="1882512" y="2747447"/>
              <a:ext cx="609187" cy="602725"/>
            </a:xfrm>
            <a:prstGeom prst="frame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1962215" y="2883855"/>
              <a:ext cx="437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B1</a:t>
              </a:r>
            </a:p>
          </p:txBody>
        </p:sp>
      </p:grpSp>
      <p:grpSp>
        <p:nvGrpSpPr>
          <p:cNvPr id="92" name="Group 91"/>
          <p:cNvGrpSpPr/>
          <p:nvPr/>
        </p:nvGrpSpPr>
        <p:grpSpPr>
          <a:xfrm>
            <a:off x="2626349" y="4085031"/>
            <a:ext cx="609187" cy="602725"/>
            <a:chOff x="1882512" y="2747447"/>
            <a:chExt cx="609187" cy="602725"/>
          </a:xfrm>
        </p:grpSpPr>
        <p:sp>
          <p:nvSpPr>
            <p:cNvPr id="93" name="Frame 92"/>
            <p:cNvSpPr/>
            <p:nvPr/>
          </p:nvSpPr>
          <p:spPr>
            <a:xfrm>
              <a:off x="1882512" y="2747447"/>
              <a:ext cx="609187" cy="602725"/>
            </a:xfrm>
            <a:prstGeom prst="fram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4" name="TextBox 93"/>
            <p:cNvSpPr txBox="1"/>
            <p:nvPr/>
          </p:nvSpPr>
          <p:spPr>
            <a:xfrm>
              <a:off x="1962215" y="2883855"/>
              <a:ext cx="437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B1</a:t>
              </a:r>
            </a:p>
          </p:txBody>
        </p:sp>
      </p:grpSp>
      <p:pic>
        <p:nvPicPr>
          <p:cNvPr id="34" name="Picture 2" descr="mage result for github masco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1869" y="103285"/>
            <a:ext cx="1083621" cy="609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Frame 35"/>
          <p:cNvSpPr/>
          <p:nvPr/>
        </p:nvSpPr>
        <p:spPr>
          <a:xfrm>
            <a:off x="963914" y="4085031"/>
            <a:ext cx="609187" cy="602725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531190" y="4850019"/>
            <a:ext cx="105349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/>
              <a:t>User 1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108957704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E063E0-3647-41FC-9F7F-0EC1BC85F8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28825" y="775626"/>
            <a:ext cx="3901190" cy="738393"/>
          </a:xfr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sz="4000" b="1">
                <a:solidFill>
                  <a:srgbClr val="C00000"/>
                </a:solidFill>
              </a:rPr>
              <a:t>  Remote Repository</a:t>
            </a:r>
            <a:endParaRPr lang="en-US" sz="4000" b="1" dirty="0">
              <a:solidFill>
                <a:srgbClr val="C00000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 rot="18523957">
            <a:off x="2122279" y="2066046"/>
            <a:ext cx="941283" cy="11541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solidFill>
                  <a:schemeClr val="accent1"/>
                </a:solidFill>
              </a:rPr>
              <a:t>push</a:t>
            </a:r>
          </a:p>
          <a:p>
            <a:endParaRPr lang="en-US" sz="3900" i="1" dirty="0">
              <a:solidFill>
                <a:schemeClr val="accent1"/>
              </a:solidFill>
            </a:endParaRPr>
          </a:p>
        </p:txBody>
      </p:sp>
      <p:sp>
        <p:nvSpPr>
          <p:cNvPr id="32" name="Down Arrow 31"/>
          <p:cNvSpPr/>
          <p:nvPr/>
        </p:nvSpPr>
        <p:spPr>
          <a:xfrm rot="12908584">
            <a:off x="2498265" y="1986343"/>
            <a:ext cx="415576" cy="144563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4570598" y="0"/>
            <a:ext cx="202331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/>
              <a:t>GitHub</a:t>
            </a:r>
            <a:endParaRPr lang="en-US" sz="5000" dirty="0"/>
          </a:p>
        </p:txBody>
      </p:sp>
      <p:sp>
        <p:nvSpPr>
          <p:cNvPr id="82" name="Content Placeholder 2">
            <a:extLst>
              <a:ext uri="{FF2B5EF4-FFF2-40B4-BE49-F238E27FC236}">
                <a16:creationId xmlns:a16="http://schemas.microsoft.com/office/drawing/2014/main" id="{4EE063E0-3647-41FC-9F7F-0EC1BC85F8DB}"/>
              </a:ext>
            </a:extLst>
          </p:cNvPr>
          <p:cNvSpPr txBox="1">
            <a:spLocks/>
          </p:cNvSpPr>
          <p:nvPr/>
        </p:nvSpPr>
        <p:spPr>
          <a:xfrm>
            <a:off x="776589" y="3923104"/>
            <a:ext cx="2737422" cy="96494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endParaRPr lang="en-US" sz="4000" b="1" dirty="0">
              <a:solidFill>
                <a:srgbClr val="C00000"/>
              </a:solidFill>
            </a:endParaRPr>
          </a:p>
        </p:txBody>
      </p:sp>
      <p:grpSp>
        <p:nvGrpSpPr>
          <p:cNvPr id="83" name="Group 82"/>
          <p:cNvGrpSpPr/>
          <p:nvPr/>
        </p:nvGrpSpPr>
        <p:grpSpPr>
          <a:xfrm>
            <a:off x="963914" y="4085031"/>
            <a:ext cx="609187" cy="602725"/>
            <a:chOff x="1882512" y="2747447"/>
            <a:chExt cx="609187" cy="602725"/>
          </a:xfrm>
        </p:grpSpPr>
        <p:sp>
          <p:nvSpPr>
            <p:cNvPr id="84" name="Frame 83"/>
            <p:cNvSpPr/>
            <p:nvPr/>
          </p:nvSpPr>
          <p:spPr>
            <a:xfrm>
              <a:off x="1882512" y="2747447"/>
              <a:ext cx="609187" cy="602725"/>
            </a:xfrm>
            <a:prstGeom prst="fram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1962215" y="2883855"/>
              <a:ext cx="437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B1</a:t>
              </a:r>
            </a:p>
          </p:txBody>
        </p:sp>
      </p:grpSp>
      <p:grpSp>
        <p:nvGrpSpPr>
          <p:cNvPr id="89" name="Group 88"/>
          <p:cNvGrpSpPr/>
          <p:nvPr/>
        </p:nvGrpSpPr>
        <p:grpSpPr>
          <a:xfrm>
            <a:off x="1806555" y="4093319"/>
            <a:ext cx="609187" cy="602725"/>
            <a:chOff x="1882512" y="2747447"/>
            <a:chExt cx="609187" cy="602725"/>
          </a:xfrm>
        </p:grpSpPr>
        <p:sp>
          <p:nvSpPr>
            <p:cNvPr id="90" name="Frame 89"/>
            <p:cNvSpPr/>
            <p:nvPr/>
          </p:nvSpPr>
          <p:spPr>
            <a:xfrm>
              <a:off x="1882512" y="2747447"/>
              <a:ext cx="609187" cy="602725"/>
            </a:xfrm>
            <a:prstGeom prst="frame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1962215" y="2883855"/>
              <a:ext cx="437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B1</a:t>
              </a:r>
            </a:p>
          </p:txBody>
        </p:sp>
      </p:grpSp>
      <p:grpSp>
        <p:nvGrpSpPr>
          <p:cNvPr id="92" name="Group 91"/>
          <p:cNvGrpSpPr/>
          <p:nvPr/>
        </p:nvGrpSpPr>
        <p:grpSpPr>
          <a:xfrm>
            <a:off x="2626349" y="4085031"/>
            <a:ext cx="609187" cy="602725"/>
            <a:chOff x="1882512" y="2747447"/>
            <a:chExt cx="609187" cy="602725"/>
          </a:xfrm>
        </p:grpSpPr>
        <p:sp>
          <p:nvSpPr>
            <p:cNvPr id="93" name="Frame 92"/>
            <p:cNvSpPr/>
            <p:nvPr/>
          </p:nvSpPr>
          <p:spPr>
            <a:xfrm>
              <a:off x="1882512" y="2747447"/>
              <a:ext cx="609187" cy="602725"/>
            </a:xfrm>
            <a:prstGeom prst="fram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4" name="TextBox 93"/>
            <p:cNvSpPr txBox="1"/>
            <p:nvPr/>
          </p:nvSpPr>
          <p:spPr>
            <a:xfrm>
              <a:off x="1962215" y="2883855"/>
              <a:ext cx="437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B1</a:t>
              </a:r>
            </a:p>
          </p:txBody>
        </p:sp>
      </p:grpSp>
      <p:sp>
        <p:nvSpPr>
          <p:cNvPr id="98" name="TextBox 97"/>
          <p:cNvSpPr txBox="1"/>
          <p:nvPr/>
        </p:nvSpPr>
        <p:spPr>
          <a:xfrm>
            <a:off x="1531190" y="4850019"/>
            <a:ext cx="105349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/>
              <a:t>User 1</a:t>
            </a:r>
            <a:endParaRPr lang="en-US" sz="2600" dirty="0"/>
          </a:p>
        </p:txBody>
      </p:sp>
      <p:pic>
        <p:nvPicPr>
          <p:cNvPr id="18" name="Picture 2" descr="mage result for github masco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1869" y="103285"/>
            <a:ext cx="1083621" cy="609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87091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400"/>
            <a:ext cx="12192000" cy="6799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28740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E063E0-3647-41FC-9F7F-0EC1BC85F8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28825" y="775626"/>
            <a:ext cx="3901190" cy="738393"/>
          </a:xfr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sz="4000" b="1">
                <a:solidFill>
                  <a:srgbClr val="C00000"/>
                </a:solidFill>
              </a:rPr>
              <a:t>  Remote Repository</a:t>
            </a:r>
            <a:endParaRPr lang="en-US" sz="4000" b="1" dirty="0">
              <a:solidFill>
                <a:srgbClr val="C00000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863474" y="2408429"/>
            <a:ext cx="764953" cy="11541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solidFill>
                  <a:schemeClr val="accent1"/>
                </a:solidFill>
              </a:rPr>
              <a:t>pull</a:t>
            </a:r>
          </a:p>
          <a:p>
            <a:endParaRPr lang="en-US" sz="3900" i="1" dirty="0">
              <a:solidFill>
                <a:schemeClr val="accent1"/>
              </a:solidFill>
            </a:endParaRPr>
          </a:p>
        </p:txBody>
      </p:sp>
      <p:sp>
        <p:nvSpPr>
          <p:cNvPr id="32" name="Down Arrow 31"/>
          <p:cNvSpPr/>
          <p:nvPr/>
        </p:nvSpPr>
        <p:spPr>
          <a:xfrm>
            <a:off x="5639305" y="1856663"/>
            <a:ext cx="415576" cy="144563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4570598" y="0"/>
            <a:ext cx="202331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/>
              <a:t>GitHub</a:t>
            </a:r>
            <a:endParaRPr lang="en-US" sz="5000" dirty="0"/>
          </a:p>
        </p:txBody>
      </p:sp>
      <p:sp>
        <p:nvSpPr>
          <p:cNvPr id="71" name="Content Placeholder 2">
            <a:extLst>
              <a:ext uri="{FF2B5EF4-FFF2-40B4-BE49-F238E27FC236}">
                <a16:creationId xmlns:a16="http://schemas.microsoft.com/office/drawing/2014/main" id="{4EE063E0-3647-41FC-9F7F-0EC1BC85F8DB}"/>
              </a:ext>
            </a:extLst>
          </p:cNvPr>
          <p:cNvSpPr txBox="1">
            <a:spLocks/>
          </p:cNvSpPr>
          <p:nvPr/>
        </p:nvSpPr>
        <p:spPr>
          <a:xfrm>
            <a:off x="8531052" y="3958747"/>
            <a:ext cx="2872212" cy="96494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endParaRPr lang="en-US" sz="4000" b="1" dirty="0">
              <a:solidFill>
                <a:srgbClr val="C00000"/>
              </a:solidFill>
            </a:endParaRPr>
          </a:p>
        </p:txBody>
      </p:sp>
      <p:grpSp>
        <p:nvGrpSpPr>
          <p:cNvPr id="72" name="Group 71"/>
          <p:cNvGrpSpPr/>
          <p:nvPr/>
        </p:nvGrpSpPr>
        <p:grpSpPr>
          <a:xfrm>
            <a:off x="9632521" y="4137493"/>
            <a:ext cx="1087587" cy="602725"/>
            <a:chOff x="6567574" y="4057585"/>
            <a:chExt cx="1087587" cy="602725"/>
          </a:xfrm>
        </p:grpSpPr>
        <p:sp>
          <p:nvSpPr>
            <p:cNvPr id="73" name="Frame 72"/>
            <p:cNvSpPr/>
            <p:nvPr/>
          </p:nvSpPr>
          <p:spPr>
            <a:xfrm>
              <a:off x="6567574" y="4057585"/>
              <a:ext cx="609187" cy="602725"/>
            </a:xfrm>
            <a:prstGeom prst="frame">
              <a:avLst/>
            </a:prstGeom>
            <a:solidFill>
              <a:srgbClr val="00B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6652503" y="4193465"/>
              <a:ext cx="10026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B3</a:t>
              </a:r>
            </a:p>
          </p:txBody>
        </p:sp>
      </p:grpSp>
      <p:grpSp>
        <p:nvGrpSpPr>
          <p:cNvPr id="75" name="Group 74"/>
          <p:cNvGrpSpPr/>
          <p:nvPr/>
        </p:nvGrpSpPr>
        <p:grpSpPr>
          <a:xfrm>
            <a:off x="10485533" y="4137573"/>
            <a:ext cx="1087587" cy="602725"/>
            <a:chOff x="6567574" y="4057585"/>
            <a:chExt cx="1087587" cy="602725"/>
          </a:xfrm>
        </p:grpSpPr>
        <p:sp>
          <p:nvSpPr>
            <p:cNvPr id="76" name="Frame 75"/>
            <p:cNvSpPr/>
            <p:nvPr/>
          </p:nvSpPr>
          <p:spPr>
            <a:xfrm>
              <a:off x="6567574" y="4057585"/>
              <a:ext cx="609187" cy="602725"/>
            </a:xfrm>
            <a:prstGeom prst="frame">
              <a:avLst/>
            </a:prstGeom>
            <a:solidFill>
              <a:srgbClr val="00B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6652503" y="4193465"/>
              <a:ext cx="10026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B3</a:t>
              </a:r>
            </a:p>
          </p:txBody>
        </p:sp>
      </p:grpSp>
      <p:sp>
        <p:nvSpPr>
          <p:cNvPr id="81" name="Content Placeholder 2">
            <a:extLst>
              <a:ext uri="{FF2B5EF4-FFF2-40B4-BE49-F238E27FC236}">
                <a16:creationId xmlns:a16="http://schemas.microsoft.com/office/drawing/2014/main" id="{4EE063E0-3647-41FC-9F7F-0EC1BC85F8DB}"/>
              </a:ext>
            </a:extLst>
          </p:cNvPr>
          <p:cNvSpPr txBox="1">
            <a:spLocks/>
          </p:cNvSpPr>
          <p:nvPr/>
        </p:nvSpPr>
        <p:spPr>
          <a:xfrm>
            <a:off x="4433050" y="3938021"/>
            <a:ext cx="2828086" cy="96494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endParaRPr lang="en-US" sz="4000" b="1" dirty="0">
              <a:solidFill>
                <a:srgbClr val="C00000"/>
              </a:solidFill>
            </a:endParaRPr>
          </a:p>
        </p:txBody>
      </p:sp>
      <p:sp>
        <p:nvSpPr>
          <p:cNvPr id="82" name="Content Placeholder 2">
            <a:extLst>
              <a:ext uri="{FF2B5EF4-FFF2-40B4-BE49-F238E27FC236}">
                <a16:creationId xmlns:a16="http://schemas.microsoft.com/office/drawing/2014/main" id="{4EE063E0-3647-41FC-9F7F-0EC1BC85F8DB}"/>
              </a:ext>
            </a:extLst>
          </p:cNvPr>
          <p:cNvSpPr txBox="1">
            <a:spLocks/>
          </p:cNvSpPr>
          <p:nvPr/>
        </p:nvSpPr>
        <p:spPr>
          <a:xfrm>
            <a:off x="776589" y="3923104"/>
            <a:ext cx="2737422" cy="96494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endParaRPr lang="en-US" sz="4000" b="1" dirty="0">
              <a:solidFill>
                <a:srgbClr val="C00000"/>
              </a:solidFill>
            </a:endParaRPr>
          </a:p>
        </p:txBody>
      </p:sp>
      <p:grpSp>
        <p:nvGrpSpPr>
          <p:cNvPr id="83" name="Group 82"/>
          <p:cNvGrpSpPr/>
          <p:nvPr/>
        </p:nvGrpSpPr>
        <p:grpSpPr>
          <a:xfrm>
            <a:off x="963914" y="4085031"/>
            <a:ext cx="609187" cy="602725"/>
            <a:chOff x="1882512" y="2747447"/>
            <a:chExt cx="609187" cy="602725"/>
          </a:xfrm>
        </p:grpSpPr>
        <p:sp>
          <p:nvSpPr>
            <p:cNvPr id="84" name="Frame 83"/>
            <p:cNvSpPr/>
            <p:nvPr/>
          </p:nvSpPr>
          <p:spPr>
            <a:xfrm>
              <a:off x="1882512" y="2747447"/>
              <a:ext cx="609187" cy="602725"/>
            </a:xfrm>
            <a:prstGeom prst="fram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1962215" y="2883855"/>
              <a:ext cx="4315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B1</a:t>
              </a:r>
            </a:p>
          </p:txBody>
        </p:sp>
      </p:grpSp>
      <p:grpSp>
        <p:nvGrpSpPr>
          <p:cNvPr id="86" name="Group 85"/>
          <p:cNvGrpSpPr/>
          <p:nvPr/>
        </p:nvGrpSpPr>
        <p:grpSpPr>
          <a:xfrm>
            <a:off x="4821879" y="4072593"/>
            <a:ext cx="609187" cy="602725"/>
            <a:chOff x="1795342" y="3742864"/>
            <a:chExt cx="609187" cy="602725"/>
          </a:xfrm>
        </p:grpSpPr>
        <p:sp>
          <p:nvSpPr>
            <p:cNvPr id="87" name="Frame 86"/>
            <p:cNvSpPr/>
            <p:nvPr/>
          </p:nvSpPr>
          <p:spPr>
            <a:xfrm>
              <a:off x="1795342" y="3742864"/>
              <a:ext cx="609187" cy="602725"/>
            </a:xfrm>
            <a:prstGeom prst="fram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1903086" y="3879272"/>
              <a:ext cx="437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s-IS" b="1" dirty="0"/>
                <a:t>B2</a:t>
              </a:r>
              <a:endParaRPr lang="en-US" b="1" dirty="0"/>
            </a:p>
          </p:txBody>
        </p:sp>
      </p:grpSp>
      <p:grpSp>
        <p:nvGrpSpPr>
          <p:cNvPr id="89" name="Group 88"/>
          <p:cNvGrpSpPr/>
          <p:nvPr/>
        </p:nvGrpSpPr>
        <p:grpSpPr>
          <a:xfrm>
            <a:off x="1806555" y="4093319"/>
            <a:ext cx="609187" cy="602725"/>
            <a:chOff x="1882512" y="2747447"/>
            <a:chExt cx="609187" cy="602725"/>
          </a:xfrm>
        </p:grpSpPr>
        <p:sp>
          <p:nvSpPr>
            <p:cNvPr id="90" name="Frame 89"/>
            <p:cNvSpPr/>
            <p:nvPr/>
          </p:nvSpPr>
          <p:spPr>
            <a:xfrm>
              <a:off x="1882512" y="2747447"/>
              <a:ext cx="609187" cy="602725"/>
            </a:xfrm>
            <a:prstGeom prst="frame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1962215" y="2883855"/>
              <a:ext cx="4315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B1</a:t>
              </a:r>
            </a:p>
          </p:txBody>
        </p:sp>
      </p:grpSp>
      <p:grpSp>
        <p:nvGrpSpPr>
          <p:cNvPr id="92" name="Group 91"/>
          <p:cNvGrpSpPr/>
          <p:nvPr/>
        </p:nvGrpSpPr>
        <p:grpSpPr>
          <a:xfrm>
            <a:off x="2626349" y="4085031"/>
            <a:ext cx="609187" cy="602725"/>
            <a:chOff x="1882512" y="2747447"/>
            <a:chExt cx="609187" cy="602725"/>
          </a:xfrm>
        </p:grpSpPr>
        <p:sp>
          <p:nvSpPr>
            <p:cNvPr id="93" name="Frame 92"/>
            <p:cNvSpPr/>
            <p:nvPr/>
          </p:nvSpPr>
          <p:spPr>
            <a:xfrm>
              <a:off x="1882512" y="2747447"/>
              <a:ext cx="609187" cy="602725"/>
            </a:xfrm>
            <a:prstGeom prst="fram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4" name="TextBox 93"/>
            <p:cNvSpPr txBox="1"/>
            <p:nvPr/>
          </p:nvSpPr>
          <p:spPr>
            <a:xfrm>
              <a:off x="1962215" y="2883855"/>
              <a:ext cx="4315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B1</a:t>
              </a:r>
            </a:p>
          </p:txBody>
        </p:sp>
      </p:grpSp>
      <p:grpSp>
        <p:nvGrpSpPr>
          <p:cNvPr id="95" name="Group 94"/>
          <p:cNvGrpSpPr/>
          <p:nvPr/>
        </p:nvGrpSpPr>
        <p:grpSpPr>
          <a:xfrm>
            <a:off x="5600230" y="4074471"/>
            <a:ext cx="609187" cy="602725"/>
            <a:chOff x="1795342" y="3742864"/>
            <a:chExt cx="609187" cy="602725"/>
          </a:xfrm>
        </p:grpSpPr>
        <p:sp>
          <p:nvSpPr>
            <p:cNvPr id="96" name="Frame 95"/>
            <p:cNvSpPr/>
            <p:nvPr/>
          </p:nvSpPr>
          <p:spPr>
            <a:xfrm>
              <a:off x="1795342" y="3742864"/>
              <a:ext cx="609187" cy="602725"/>
            </a:xfrm>
            <a:prstGeom prst="fram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1903086" y="3879272"/>
              <a:ext cx="437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s-IS" b="1" dirty="0"/>
                <a:t>B2</a:t>
              </a:r>
              <a:endParaRPr lang="en-US" b="1" dirty="0"/>
            </a:p>
          </p:txBody>
        </p:sp>
      </p:grpSp>
      <p:sp>
        <p:nvSpPr>
          <p:cNvPr id="98" name="TextBox 97"/>
          <p:cNvSpPr txBox="1"/>
          <p:nvPr/>
        </p:nvSpPr>
        <p:spPr>
          <a:xfrm>
            <a:off x="1531190" y="4850019"/>
            <a:ext cx="105349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/>
              <a:t>User 1</a:t>
            </a:r>
            <a:endParaRPr lang="en-US" sz="2600" dirty="0"/>
          </a:p>
        </p:txBody>
      </p:sp>
      <p:sp>
        <p:nvSpPr>
          <p:cNvPr id="99" name="TextBox 98"/>
          <p:cNvSpPr txBox="1"/>
          <p:nvPr/>
        </p:nvSpPr>
        <p:spPr>
          <a:xfrm>
            <a:off x="5320346" y="4923692"/>
            <a:ext cx="105349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/>
              <a:t>User 2</a:t>
            </a:r>
          </a:p>
        </p:txBody>
      </p:sp>
      <p:sp>
        <p:nvSpPr>
          <p:cNvPr id="100" name="TextBox 99"/>
          <p:cNvSpPr txBox="1"/>
          <p:nvPr/>
        </p:nvSpPr>
        <p:spPr>
          <a:xfrm>
            <a:off x="9456045" y="4900334"/>
            <a:ext cx="105349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/>
              <a:t>User 3</a:t>
            </a:r>
          </a:p>
        </p:txBody>
      </p:sp>
      <p:sp>
        <p:nvSpPr>
          <p:cNvPr id="33" name="TextBox 32"/>
          <p:cNvSpPr txBox="1"/>
          <p:nvPr/>
        </p:nvSpPr>
        <p:spPr>
          <a:xfrm rot="18523957">
            <a:off x="2122279" y="2066046"/>
            <a:ext cx="941283" cy="11541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solidFill>
                  <a:schemeClr val="accent1"/>
                </a:solidFill>
              </a:rPr>
              <a:t>push</a:t>
            </a:r>
          </a:p>
          <a:p>
            <a:endParaRPr lang="en-US" sz="3900" i="1" dirty="0">
              <a:solidFill>
                <a:schemeClr val="accent1"/>
              </a:solidFill>
            </a:endParaRPr>
          </a:p>
        </p:txBody>
      </p:sp>
      <p:sp>
        <p:nvSpPr>
          <p:cNvPr id="34" name="Down Arrow 33"/>
          <p:cNvSpPr/>
          <p:nvPr/>
        </p:nvSpPr>
        <p:spPr>
          <a:xfrm rot="12908584">
            <a:off x="2498265" y="1986343"/>
            <a:ext cx="415576" cy="144563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 rot="2710818">
            <a:off x="8542864" y="1774021"/>
            <a:ext cx="764953" cy="11541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solidFill>
                  <a:schemeClr val="accent1"/>
                </a:solidFill>
              </a:rPr>
              <a:t>pull</a:t>
            </a:r>
          </a:p>
          <a:p>
            <a:endParaRPr lang="en-US" sz="3900" i="1" dirty="0">
              <a:solidFill>
                <a:schemeClr val="accent1"/>
              </a:solidFill>
            </a:endParaRPr>
          </a:p>
        </p:txBody>
      </p:sp>
      <p:sp>
        <p:nvSpPr>
          <p:cNvPr id="36" name="Down Arrow 35"/>
          <p:cNvSpPr/>
          <p:nvPr/>
        </p:nvSpPr>
        <p:spPr>
          <a:xfrm rot="18782417">
            <a:off x="8726384" y="1801614"/>
            <a:ext cx="415576" cy="144563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/>
          <p:cNvGrpSpPr/>
          <p:nvPr/>
        </p:nvGrpSpPr>
        <p:grpSpPr>
          <a:xfrm>
            <a:off x="6344067" y="4083487"/>
            <a:ext cx="609187" cy="602725"/>
            <a:chOff x="1795342" y="3742864"/>
            <a:chExt cx="609187" cy="602725"/>
          </a:xfrm>
        </p:grpSpPr>
        <p:sp>
          <p:nvSpPr>
            <p:cNvPr id="38" name="Frame 37"/>
            <p:cNvSpPr/>
            <p:nvPr/>
          </p:nvSpPr>
          <p:spPr>
            <a:xfrm>
              <a:off x="1795342" y="3742864"/>
              <a:ext cx="609187" cy="602725"/>
            </a:xfrm>
            <a:prstGeom prst="fram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1903086" y="3879272"/>
              <a:ext cx="437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s-IS" b="1" dirty="0"/>
                <a:t>B2</a:t>
              </a:r>
              <a:endParaRPr lang="en-US" b="1" dirty="0"/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8794968" y="4147467"/>
            <a:ext cx="1087587" cy="602725"/>
            <a:chOff x="6567574" y="4057585"/>
            <a:chExt cx="1087587" cy="602725"/>
          </a:xfrm>
        </p:grpSpPr>
        <p:sp>
          <p:nvSpPr>
            <p:cNvPr id="42" name="Frame 41"/>
            <p:cNvSpPr/>
            <p:nvPr/>
          </p:nvSpPr>
          <p:spPr>
            <a:xfrm>
              <a:off x="6567574" y="4057585"/>
              <a:ext cx="609187" cy="602725"/>
            </a:xfrm>
            <a:prstGeom prst="frame">
              <a:avLst/>
            </a:prstGeom>
            <a:solidFill>
              <a:srgbClr val="00B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6652503" y="4193465"/>
              <a:ext cx="10026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B3</a:t>
              </a:r>
            </a:p>
          </p:txBody>
        </p:sp>
      </p:grpSp>
      <p:pic>
        <p:nvPicPr>
          <p:cNvPr id="46" name="Picture 2" descr="mage result for github masco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1869" y="103285"/>
            <a:ext cx="1083621" cy="609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941517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E063E0-3647-41FC-9F7F-0EC1BC85F8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28825" y="775626"/>
            <a:ext cx="3901190" cy="738393"/>
          </a:xfr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sz="4000" b="1">
                <a:solidFill>
                  <a:srgbClr val="C00000"/>
                </a:solidFill>
              </a:rPr>
              <a:t>  Remote Repository</a:t>
            </a:r>
            <a:endParaRPr lang="en-US" sz="4000" b="1" dirty="0">
              <a:solidFill>
                <a:srgbClr val="C00000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367563" y="3271941"/>
            <a:ext cx="764953" cy="11541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solidFill>
                  <a:schemeClr val="accent1"/>
                </a:solidFill>
              </a:rPr>
              <a:t>pull</a:t>
            </a:r>
          </a:p>
          <a:p>
            <a:endParaRPr lang="en-US" sz="3900" i="1" dirty="0">
              <a:solidFill>
                <a:schemeClr val="accent1"/>
              </a:solidFill>
            </a:endParaRPr>
          </a:p>
        </p:txBody>
      </p:sp>
      <p:sp>
        <p:nvSpPr>
          <p:cNvPr id="32" name="Down Arrow 31"/>
          <p:cNvSpPr/>
          <p:nvPr/>
        </p:nvSpPr>
        <p:spPr>
          <a:xfrm>
            <a:off x="5639305" y="2098022"/>
            <a:ext cx="415576" cy="120427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4570598" y="0"/>
            <a:ext cx="202331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/>
              <a:t>GitHub</a:t>
            </a:r>
            <a:endParaRPr lang="en-US" sz="5000" dirty="0"/>
          </a:p>
        </p:txBody>
      </p:sp>
      <p:sp>
        <p:nvSpPr>
          <p:cNvPr id="71" name="Content Placeholder 2">
            <a:extLst>
              <a:ext uri="{FF2B5EF4-FFF2-40B4-BE49-F238E27FC236}">
                <a16:creationId xmlns:a16="http://schemas.microsoft.com/office/drawing/2014/main" id="{4EE063E0-3647-41FC-9F7F-0EC1BC85F8DB}"/>
              </a:ext>
            </a:extLst>
          </p:cNvPr>
          <p:cNvSpPr txBox="1">
            <a:spLocks/>
          </p:cNvSpPr>
          <p:nvPr/>
        </p:nvSpPr>
        <p:spPr>
          <a:xfrm>
            <a:off x="8531052" y="3958747"/>
            <a:ext cx="2872212" cy="96494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endParaRPr lang="en-US" sz="4000" b="1" dirty="0">
              <a:solidFill>
                <a:srgbClr val="C00000"/>
              </a:solidFill>
            </a:endParaRPr>
          </a:p>
        </p:txBody>
      </p:sp>
      <p:grpSp>
        <p:nvGrpSpPr>
          <p:cNvPr id="72" name="Group 71"/>
          <p:cNvGrpSpPr/>
          <p:nvPr/>
        </p:nvGrpSpPr>
        <p:grpSpPr>
          <a:xfrm>
            <a:off x="9548316" y="4152619"/>
            <a:ext cx="1087587" cy="602725"/>
            <a:chOff x="6567574" y="4057585"/>
            <a:chExt cx="1087587" cy="602725"/>
          </a:xfrm>
        </p:grpSpPr>
        <p:sp>
          <p:nvSpPr>
            <p:cNvPr id="73" name="Frame 72"/>
            <p:cNvSpPr/>
            <p:nvPr/>
          </p:nvSpPr>
          <p:spPr>
            <a:xfrm>
              <a:off x="6567574" y="4057585"/>
              <a:ext cx="609187" cy="602725"/>
            </a:xfrm>
            <a:prstGeom prst="frame">
              <a:avLst/>
            </a:prstGeom>
            <a:solidFill>
              <a:srgbClr val="00B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6652503" y="4193465"/>
              <a:ext cx="10026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B3</a:t>
              </a:r>
            </a:p>
          </p:txBody>
        </p:sp>
      </p:grpSp>
      <p:grpSp>
        <p:nvGrpSpPr>
          <p:cNvPr id="75" name="Group 74"/>
          <p:cNvGrpSpPr/>
          <p:nvPr/>
        </p:nvGrpSpPr>
        <p:grpSpPr>
          <a:xfrm>
            <a:off x="10413016" y="4152618"/>
            <a:ext cx="1087587" cy="602725"/>
            <a:chOff x="6567574" y="4057585"/>
            <a:chExt cx="1087587" cy="602725"/>
          </a:xfrm>
        </p:grpSpPr>
        <p:sp>
          <p:nvSpPr>
            <p:cNvPr id="76" name="Frame 75"/>
            <p:cNvSpPr/>
            <p:nvPr/>
          </p:nvSpPr>
          <p:spPr>
            <a:xfrm>
              <a:off x="6567574" y="4057585"/>
              <a:ext cx="609187" cy="602725"/>
            </a:xfrm>
            <a:prstGeom prst="frame">
              <a:avLst/>
            </a:prstGeom>
            <a:solidFill>
              <a:srgbClr val="00B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6652503" y="4193465"/>
              <a:ext cx="10026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B3</a:t>
              </a:r>
            </a:p>
          </p:txBody>
        </p:sp>
      </p:grpSp>
      <p:sp>
        <p:nvSpPr>
          <p:cNvPr id="81" name="Content Placeholder 2">
            <a:extLst>
              <a:ext uri="{FF2B5EF4-FFF2-40B4-BE49-F238E27FC236}">
                <a16:creationId xmlns:a16="http://schemas.microsoft.com/office/drawing/2014/main" id="{4EE063E0-3647-41FC-9F7F-0EC1BC85F8DB}"/>
              </a:ext>
            </a:extLst>
          </p:cNvPr>
          <p:cNvSpPr txBox="1">
            <a:spLocks/>
          </p:cNvSpPr>
          <p:nvPr/>
        </p:nvSpPr>
        <p:spPr>
          <a:xfrm>
            <a:off x="4433050" y="3938021"/>
            <a:ext cx="2828086" cy="96494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endParaRPr lang="en-US" sz="4000" b="1" dirty="0">
              <a:solidFill>
                <a:srgbClr val="C00000"/>
              </a:solidFill>
            </a:endParaRPr>
          </a:p>
        </p:txBody>
      </p:sp>
      <p:sp>
        <p:nvSpPr>
          <p:cNvPr id="82" name="Content Placeholder 2">
            <a:extLst>
              <a:ext uri="{FF2B5EF4-FFF2-40B4-BE49-F238E27FC236}">
                <a16:creationId xmlns:a16="http://schemas.microsoft.com/office/drawing/2014/main" id="{4EE063E0-3647-41FC-9F7F-0EC1BC85F8DB}"/>
              </a:ext>
            </a:extLst>
          </p:cNvPr>
          <p:cNvSpPr txBox="1">
            <a:spLocks/>
          </p:cNvSpPr>
          <p:nvPr/>
        </p:nvSpPr>
        <p:spPr>
          <a:xfrm>
            <a:off x="776589" y="3923104"/>
            <a:ext cx="2737422" cy="96494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endParaRPr lang="en-US" sz="4000" b="1" dirty="0">
              <a:solidFill>
                <a:srgbClr val="C00000"/>
              </a:solidFill>
            </a:endParaRPr>
          </a:p>
        </p:txBody>
      </p:sp>
      <p:grpSp>
        <p:nvGrpSpPr>
          <p:cNvPr id="83" name="Group 82"/>
          <p:cNvGrpSpPr/>
          <p:nvPr/>
        </p:nvGrpSpPr>
        <p:grpSpPr>
          <a:xfrm>
            <a:off x="963914" y="4085031"/>
            <a:ext cx="609187" cy="602725"/>
            <a:chOff x="1882512" y="2747447"/>
            <a:chExt cx="609187" cy="602725"/>
          </a:xfrm>
        </p:grpSpPr>
        <p:sp>
          <p:nvSpPr>
            <p:cNvPr id="84" name="Frame 83"/>
            <p:cNvSpPr/>
            <p:nvPr/>
          </p:nvSpPr>
          <p:spPr>
            <a:xfrm>
              <a:off x="1882512" y="2747447"/>
              <a:ext cx="609187" cy="602725"/>
            </a:xfrm>
            <a:prstGeom prst="fram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1962215" y="2883855"/>
              <a:ext cx="4315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B1</a:t>
              </a:r>
            </a:p>
          </p:txBody>
        </p:sp>
      </p:grpSp>
      <p:grpSp>
        <p:nvGrpSpPr>
          <p:cNvPr id="86" name="Group 85"/>
          <p:cNvGrpSpPr/>
          <p:nvPr/>
        </p:nvGrpSpPr>
        <p:grpSpPr>
          <a:xfrm>
            <a:off x="4821879" y="4072593"/>
            <a:ext cx="609187" cy="602725"/>
            <a:chOff x="1795342" y="3742864"/>
            <a:chExt cx="609187" cy="602725"/>
          </a:xfrm>
        </p:grpSpPr>
        <p:sp>
          <p:nvSpPr>
            <p:cNvPr id="87" name="Frame 86"/>
            <p:cNvSpPr/>
            <p:nvPr/>
          </p:nvSpPr>
          <p:spPr>
            <a:xfrm>
              <a:off x="1795342" y="3742864"/>
              <a:ext cx="609187" cy="602725"/>
            </a:xfrm>
            <a:prstGeom prst="fram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1903086" y="3879272"/>
              <a:ext cx="437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s-IS" b="1" dirty="0"/>
                <a:t>B2</a:t>
              </a:r>
              <a:endParaRPr lang="en-US" b="1" dirty="0"/>
            </a:p>
          </p:txBody>
        </p:sp>
      </p:grpSp>
      <p:grpSp>
        <p:nvGrpSpPr>
          <p:cNvPr id="89" name="Group 88"/>
          <p:cNvGrpSpPr/>
          <p:nvPr/>
        </p:nvGrpSpPr>
        <p:grpSpPr>
          <a:xfrm>
            <a:off x="1806555" y="4093319"/>
            <a:ext cx="609187" cy="602725"/>
            <a:chOff x="1882512" y="2747447"/>
            <a:chExt cx="609187" cy="602725"/>
          </a:xfrm>
        </p:grpSpPr>
        <p:sp>
          <p:nvSpPr>
            <p:cNvPr id="90" name="Frame 89"/>
            <p:cNvSpPr/>
            <p:nvPr/>
          </p:nvSpPr>
          <p:spPr>
            <a:xfrm>
              <a:off x="1882512" y="2747447"/>
              <a:ext cx="609187" cy="602725"/>
            </a:xfrm>
            <a:prstGeom prst="frame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1962215" y="2883855"/>
              <a:ext cx="4315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B1</a:t>
              </a:r>
            </a:p>
          </p:txBody>
        </p:sp>
      </p:grpSp>
      <p:grpSp>
        <p:nvGrpSpPr>
          <p:cNvPr id="92" name="Group 91"/>
          <p:cNvGrpSpPr/>
          <p:nvPr/>
        </p:nvGrpSpPr>
        <p:grpSpPr>
          <a:xfrm>
            <a:off x="2626349" y="4085031"/>
            <a:ext cx="609187" cy="602725"/>
            <a:chOff x="1882512" y="2747447"/>
            <a:chExt cx="609187" cy="602725"/>
          </a:xfrm>
        </p:grpSpPr>
        <p:sp>
          <p:nvSpPr>
            <p:cNvPr id="93" name="Frame 92"/>
            <p:cNvSpPr/>
            <p:nvPr/>
          </p:nvSpPr>
          <p:spPr>
            <a:xfrm>
              <a:off x="1882512" y="2747447"/>
              <a:ext cx="609187" cy="602725"/>
            </a:xfrm>
            <a:prstGeom prst="fram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4" name="TextBox 93"/>
            <p:cNvSpPr txBox="1"/>
            <p:nvPr/>
          </p:nvSpPr>
          <p:spPr>
            <a:xfrm>
              <a:off x="1962215" y="2883855"/>
              <a:ext cx="4315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B1</a:t>
              </a:r>
            </a:p>
          </p:txBody>
        </p:sp>
      </p:grpSp>
      <p:grpSp>
        <p:nvGrpSpPr>
          <p:cNvPr id="95" name="Group 94"/>
          <p:cNvGrpSpPr/>
          <p:nvPr/>
        </p:nvGrpSpPr>
        <p:grpSpPr>
          <a:xfrm>
            <a:off x="5600230" y="4074471"/>
            <a:ext cx="609187" cy="602725"/>
            <a:chOff x="1795342" y="3742864"/>
            <a:chExt cx="609187" cy="602725"/>
          </a:xfrm>
        </p:grpSpPr>
        <p:sp>
          <p:nvSpPr>
            <p:cNvPr id="96" name="Frame 95"/>
            <p:cNvSpPr/>
            <p:nvPr/>
          </p:nvSpPr>
          <p:spPr>
            <a:xfrm>
              <a:off x="1795342" y="3742864"/>
              <a:ext cx="609187" cy="602725"/>
            </a:xfrm>
            <a:prstGeom prst="fram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1903086" y="3879272"/>
              <a:ext cx="437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s-IS" b="1" dirty="0"/>
                <a:t>B2</a:t>
              </a:r>
              <a:endParaRPr lang="en-US" b="1" dirty="0"/>
            </a:p>
          </p:txBody>
        </p:sp>
      </p:grpSp>
      <p:sp>
        <p:nvSpPr>
          <p:cNvPr id="98" name="TextBox 97"/>
          <p:cNvSpPr txBox="1"/>
          <p:nvPr/>
        </p:nvSpPr>
        <p:spPr>
          <a:xfrm>
            <a:off x="1531190" y="4850019"/>
            <a:ext cx="105349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/>
              <a:t>User 1</a:t>
            </a:r>
            <a:endParaRPr lang="en-US" sz="2600" dirty="0"/>
          </a:p>
        </p:txBody>
      </p:sp>
      <p:sp>
        <p:nvSpPr>
          <p:cNvPr id="99" name="TextBox 98"/>
          <p:cNvSpPr txBox="1"/>
          <p:nvPr/>
        </p:nvSpPr>
        <p:spPr>
          <a:xfrm>
            <a:off x="5320346" y="4923692"/>
            <a:ext cx="105349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/>
              <a:t>User 2</a:t>
            </a:r>
          </a:p>
        </p:txBody>
      </p:sp>
      <p:sp>
        <p:nvSpPr>
          <p:cNvPr id="100" name="TextBox 99"/>
          <p:cNvSpPr txBox="1"/>
          <p:nvPr/>
        </p:nvSpPr>
        <p:spPr>
          <a:xfrm>
            <a:off x="9456045" y="4900334"/>
            <a:ext cx="105349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/>
              <a:t>User 3</a:t>
            </a:r>
          </a:p>
        </p:txBody>
      </p:sp>
      <p:sp>
        <p:nvSpPr>
          <p:cNvPr id="33" name="TextBox 32"/>
          <p:cNvSpPr txBox="1"/>
          <p:nvPr/>
        </p:nvSpPr>
        <p:spPr>
          <a:xfrm rot="18523957">
            <a:off x="2122279" y="2066046"/>
            <a:ext cx="941283" cy="11541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solidFill>
                  <a:schemeClr val="accent1"/>
                </a:solidFill>
              </a:rPr>
              <a:t>push</a:t>
            </a:r>
          </a:p>
          <a:p>
            <a:endParaRPr lang="en-US" sz="3900" i="1" dirty="0">
              <a:solidFill>
                <a:schemeClr val="accent1"/>
              </a:solidFill>
            </a:endParaRPr>
          </a:p>
        </p:txBody>
      </p:sp>
      <p:sp>
        <p:nvSpPr>
          <p:cNvPr id="34" name="Down Arrow 33"/>
          <p:cNvSpPr/>
          <p:nvPr/>
        </p:nvSpPr>
        <p:spPr>
          <a:xfrm rot="12908584">
            <a:off x="2498265" y="1986343"/>
            <a:ext cx="415576" cy="144563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 rot="2710818">
            <a:off x="8542864" y="1774021"/>
            <a:ext cx="764953" cy="11541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solidFill>
                  <a:schemeClr val="accent1"/>
                </a:solidFill>
              </a:rPr>
              <a:t>pull</a:t>
            </a:r>
          </a:p>
          <a:p>
            <a:endParaRPr lang="en-US" sz="3900" i="1" dirty="0">
              <a:solidFill>
                <a:schemeClr val="accent1"/>
              </a:solidFill>
            </a:endParaRPr>
          </a:p>
        </p:txBody>
      </p:sp>
      <p:sp>
        <p:nvSpPr>
          <p:cNvPr id="36" name="Down Arrow 35"/>
          <p:cNvSpPr/>
          <p:nvPr/>
        </p:nvSpPr>
        <p:spPr>
          <a:xfrm rot="18782417">
            <a:off x="8726384" y="1801614"/>
            <a:ext cx="415576" cy="144563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/>
          <p:cNvGrpSpPr/>
          <p:nvPr/>
        </p:nvGrpSpPr>
        <p:grpSpPr>
          <a:xfrm>
            <a:off x="6344067" y="4083487"/>
            <a:ext cx="609187" cy="602725"/>
            <a:chOff x="1795342" y="3742864"/>
            <a:chExt cx="609187" cy="602725"/>
          </a:xfrm>
        </p:grpSpPr>
        <p:sp>
          <p:nvSpPr>
            <p:cNvPr id="38" name="Frame 37"/>
            <p:cNvSpPr/>
            <p:nvPr/>
          </p:nvSpPr>
          <p:spPr>
            <a:xfrm>
              <a:off x="1795342" y="3742864"/>
              <a:ext cx="609187" cy="602725"/>
            </a:xfrm>
            <a:prstGeom prst="fram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1903086" y="3879272"/>
              <a:ext cx="437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s-IS" b="1" dirty="0"/>
                <a:t>B2</a:t>
              </a:r>
              <a:endParaRPr lang="en-US" b="1" dirty="0"/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8700908" y="4137573"/>
            <a:ext cx="1087587" cy="602725"/>
            <a:chOff x="6567574" y="4057585"/>
            <a:chExt cx="1087587" cy="602725"/>
          </a:xfrm>
        </p:grpSpPr>
        <p:sp>
          <p:nvSpPr>
            <p:cNvPr id="42" name="Frame 41"/>
            <p:cNvSpPr/>
            <p:nvPr/>
          </p:nvSpPr>
          <p:spPr>
            <a:xfrm>
              <a:off x="6567574" y="4057585"/>
              <a:ext cx="609187" cy="602725"/>
            </a:xfrm>
            <a:prstGeom prst="frame">
              <a:avLst/>
            </a:prstGeom>
            <a:solidFill>
              <a:srgbClr val="00B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6652503" y="4193465"/>
              <a:ext cx="10026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B3</a:t>
              </a:r>
            </a:p>
          </p:txBody>
        </p:sp>
      </p:grpSp>
      <p:sp>
        <p:nvSpPr>
          <p:cNvPr id="44" name="Down Arrow 43"/>
          <p:cNvSpPr/>
          <p:nvPr/>
        </p:nvSpPr>
        <p:spPr>
          <a:xfrm rot="2007149">
            <a:off x="2990378" y="2092825"/>
            <a:ext cx="415576" cy="144563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 rot="18534898">
            <a:off x="3309698" y="2643127"/>
            <a:ext cx="764953" cy="11541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solidFill>
                  <a:schemeClr val="accent1"/>
                </a:solidFill>
              </a:rPr>
              <a:t>pull</a:t>
            </a:r>
          </a:p>
          <a:p>
            <a:endParaRPr lang="en-US" sz="3900" i="1" dirty="0">
              <a:solidFill>
                <a:schemeClr val="accent1"/>
              </a:solidFill>
            </a:endParaRPr>
          </a:p>
        </p:txBody>
      </p:sp>
      <p:sp>
        <p:nvSpPr>
          <p:cNvPr id="47" name="Down Arrow 46"/>
          <p:cNvSpPr/>
          <p:nvPr/>
        </p:nvSpPr>
        <p:spPr>
          <a:xfrm rot="10800000">
            <a:off x="6127646" y="2071415"/>
            <a:ext cx="415576" cy="117591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Down Arrow 47"/>
          <p:cNvSpPr/>
          <p:nvPr/>
        </p:nvSpPr>
        <p:spPr>
          <a:xfrm rot="8061079">
            <a:off x="8323264" y="2002471"/>
            <a:ext cx="415576" cy="144563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/>
          <p:cNvSpPr txBox="1"/>
          <p:nvPr/>
        </p:nvSpPr>
        <p:spPr>
          <a:xfrm>
            <a:off x="5926944" y="1534745"/>
            <a:ext cx="941283" cy="11541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solidFill>
                  <a:schemeClr val="accent1"/>
                </a:solidFill>
              </a:rPr>
              <a:t>push</a:t>
            </a:r>
          </a:p>
          <a:p>
            <a:endParaRPr lang="en-US" sz="3900" i="1" dirty="0">
              <a:solidFill>
                <a:schemeClr val="accent1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 rot="2811357">
            <a:off x="7596869" y="2670248"/>
            <a:ext cx="941283" cy="11541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solidFill>
                  <a:schemeClr val="accent1"/>
                </a:solidFill>
              </a:rPr>
              <a:t>push</a:t>
            </a:r>
          </a:p>
          <a:p>
            <a:endParaRPr lang="en-US" sz="3900" i="1" dirty="0">
              <a:solidFill>
                <a:schemeClr val="accent1"/>
              </a:solidFill>
            </a:endParaRPr>
          </a:p>
        </p:txBody>
      </p:sp>
      <p:pic>
        <p:nvPicPr>
          <p:cNvPr id="53" name="Picture 2" descr="mage result for github masco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2061" y="83189"/>
            <a:ext cx="1083621" cy="609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623775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5854" y="251460"/>
            <a:ext cx="5728854" cy="630174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72712" y="958042"/>
            <a:ext cx="4045526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800" b="1" dirty="0"/>
              <a:t>Remote Repository</a:t>
            </a:r>
          </a:p>
          <a:p>
            <a:r>
              <a:rPr lang="en-US" sz="3800" dirty="0"/>
              <a:t>https://</a:t>
            </a:r>
            <a:r>
              <a:rPr lang="en-US" sz="3800" dirty="0" err="1"/>
              <a:t>github.com</a:t>
            </a:r>
            <a:r>
              <a:rPr lang="en-US" sz="3800" dirty="0"/>
              <a:t> </a:t>
            </a:r>
          </a:p>
        </p:txBody>
      </p:sp>
      <p:sp>
        <p:nvSpPr>
          <p:cNvPr id="2" name="Rectangle 1"/>
          <p:cNvSpPr/>
          <p:nvPr/>
        </p:nvSpPr>
        <p:spPr>
          <a:xfrm>
            <a:off x="272712" y="2942326"/>
            <a:ext cx="3748975" cy="6309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500" dirty="0" err="1"/>
              <a:t>Git</a:t>
            </a:r>
            <a:r>
              <a:rPr lang="en-US" sz="3500" dirty="0"/>
              <a:t>: Version Control</a:t>
            </a:r>
          </a:p>
        </p:txBody>
      </p:sp>
    </p:spTree>
    <p:extLst>
      <p:ext uri="{BB962C8B-B14F-4D97-AF65-F5344CB8AC3E}">
        <p14:creationId xmlns:p14="http://schemas.microsoft.com/office/powerpoint/2010/main" val="72558467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500" y="0"/>
            <a:ext cx="10010794" cy="6858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8941783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70340"/>
            <a:ext cx="10172511" cy="6499458"/>
          </a:xfrm>
          <a:ln>
            <a:solidFill>
              <a:schemeClr val="tx1"/>
            </a:solidFill>
          </a:ln>
        </p:spPr>
      </p:pic>
      <p:sp>
        <p:nvSpPr>
          <p:cNvPr id="6" name="Down Arrow 5"/>
          <p:cNvSpPr/>
          <p:nvPr/>
        </p:nvSpPr>
        <p:spPr>
          <a:xfrm rot="13555617">
            <a:off x="6021430" y="3105548"/>
            <a:ext cx="332444" cy="735498"/>
          </a:xfrm>
          <a:prstGeom prst="down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65518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9772" y="100483"/>
            <a:ext cx="9639439" cy="6176963"/>
          </a:xfrm>
          <a:ln>
            <a:solidFill>
              <a:schemeClr val="tx1"/>
            </a:solidFill>
          </a:ln>
        </p:spPr>
      </p:pic>
      <p:sp>
        <p:nvSpPr>
          <p:cNvPr id="9" name="Down Arrow 8"/>
          <p:cNvSpPr/>
          <p:nvPr/>
        </p:nvSpPr>
        <p:spPr>
          <a:xfrm rot="16200000">
            <a:off x="3549535" y="4019948"/>
            <a:ext cx="332444" cy="735498"/>
          </a:xfrm>
          <a:prstGeom prst="down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own Arrow 9"/>
          <p:cNvSpPr/>
          <p:nvPr/>
        </p:nvSpPr>
        <p:spPr>
          <a:xfrm rot="3292837">
            <a:off x="6559695" y="1670461"/>
            <a:ext cx="332444" cy="735498"/>
          </a:xfrm>
          <a:prstGeom prst="down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own Arrow 10"/>
          <p:cNvSpPr/>
          <p:nvPr/>
        </p:nvSpPr>
        <p:spPr>
          <a:xfrm rot="16200000">
            <a:off x="3549535" y="4775777"/>
            <a:ext cx="332444" cy="735498"/>
          </a:xfrm>
          <a:prstGeom prst="down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7096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951" y="160774"/>
            <a:ext cx="10364219" cy="6046334"/>
          </a:xfrm>
          <a:ln>
            <a:solidFill>
              <a:schemeClr val="tx1"/>
            </a:solidFill>
          </a:ln>
        </p:spPr>
      </p:pic>
      <p:sp>
        <p:nvSpPr>
          <p:cNvPr id="5" name="Down Arrow 4"/>
          <p:cNvSpPr/>
          <p:nvPr/>
        </p:nvSpPr>
        <p:spPr>
          <a:xfrm rot="14652334">
            <a:off x="8593809" y="3808933"/>
            <a:ext cx="332444" cy="735498"/>
          </a:xfrm>
          <a:prstGeom prst="down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114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385" y="150725"/>
            <a:ext cx="11463293" cy="6176963"/>
          </a:xfrm>
          <a:ln>
            <a:solidFill>
              <a:schemeClr val="tx1"/>
            </a:solidFill>
          </a:ln>
        </p:spPr>
      </p:pic>
      <p:sp>
        <p:nvSpPr>
          <p:cNvPr id="5" name="Down Arrow 4"/>
          <p:cNvSpPr/>
          <p:nvPr/>
        </p:nvSpPr>
        <p:spPr>
          <a:xfrm rot="7679349">
            <a:off x="7478439" y="2578026"/>
            <a:ext cx="332444" cy="735498"/>
          </a:xfrm>
          <a:prstGeom prst="down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Down Arrow 5"/>
          <p:cNvSpPr/>
          <p:nvPr/>
        </p:nvSpPr>
        <p:spPr>
          <a:xfrm rot="16200000">
            <a:off x="4134013" y="5604255"/>
            <a:ext cx="332444" cy="735498"/>
          </a:xfrm>
          <a:prstGeom prst="down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79268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23964"/>
            <a:ext cx="10997785" cy="5811838"/>
          </a:xfrm>
          <a:ln>
            <a:solidFill>
              <a:schemeClr val="tx1"/>
            </a:solidFill>
          </a:ln>
        </p:spPr>
      </p:pic>
      <p:sp>
        <p:nvSpPr>
          <p:cNvPr id="5" name="Down Arrow 4"/>
          <p:cNvSpPr/>
          <p:nvPr/>
        </p:nvSpPr>
        <p:spPr>
          <a:xfrm rot="13555617">
            <a:off x="4051953" y="2382066"/>
            <a:ext cx="332444" cy="735498"/>
          </a:xfrm>
          <a:prstGeom prst="down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36003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805" y="180871"/>
            <a:ext cx="10345136" cy="5955899"/>
          </a:xfrm>
          <a:ln>
            <a:solidFill>
              <a:schemeClr val="tx1"/>
            </a:solidFill>
          </a:ln>
        </p:spPr>
      </p:pic>
      <p:sp>
        <p:nvSpPr>
          <p:cNvPr id="5" name="Down Arrow 4"/>
          <p:cNvSpPr/>
          <p:nvPr/>
        </p:nvSpPr>
        <p:spPr>
          <a:xfrm rot="10800000">
            <a:off x="7106652" y="3268264"/>
            <a:ext cx="332444" cy="735498"/>
          </a:xfrm>
          <a:prstGeom prst="down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5503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7091" y="0"/>
            <a:ext cx="7912778" cy="639481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661414" y="221673"/>
            <a:ext cx="6006586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https://stefanoallesina.github.io/CSB_2019/index.html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66093" y="406339"/>
            <a:ext cx="266771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Computing Skills </a:t>
            </a:r>
          </a:p>
          <a:p>
            <a:r>
              <a:rPr lang="en-US" sz="2800" dirty="0"/>
              <a:t>for Biologist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602" y="1476664"/>
            <a:ext cx="2552700" cy="306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34470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own Arrow 4"/>
          <p:cNvSpPr/>
          <p:nvPr/>
        </p:nvSpPr>
        <p:spPr>
          <a:xfrm rot="16200000">
            <a:off x="2805959" y="5864055"/>
            <a:ext cx="332444" cy="735498"/>
          </a:xfrm>
          <a:prstGeom prst="down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08528"/>
            <a:ext cx="10244195" cy="656860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Down Arrow 7"/>
          <p:cNvSpPr/>
          <p:nvPr/>
        </p:nvSpPr>
        <p:spPr>
          <a:xfrm rot="5400000">
            <a:off x="9498160" y="2794048"/>
            <a:ext cx="332444" cy="735498"/>
          </a:xfrm>
          <a:prstGeom prst="down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own Arrow 8"/>
          <p:cNvSpPr/>
          <p:nvPr/>
        </p:nvSpPr>
        <p:spPr>
          <a:xfrm rot="16200000">
            <a:off x="2438210" y="5919746"/>
            <a:ext cx="332444" cy="735498"/>
          </a:xfrm>
          <a:prstGeom prst="down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9485644" y="2703007"/>
            <a:ext cx="1130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Drag a file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46220" y="5696249"/>
            <a:ext cx="1482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Then, commit</a:t>
            </a:r>
          </a:p>
        </p:txBody>
      </p:sp>
    </p:spTree>
    <p:extLst>
      <p:ext uri="{BB962C8B-B14F-4D97-AF65-F5344CB8AC3E}">
        <p14:creationId xmlns:p14="http://schemas.microsoft.com/office/powerpoint/2010/main" val="112355789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6013" y="170823"/>
            <a:ext cx="9946592" cy="6046334"/>
          </a:xfrm>
          <a:ln>
            <a:solidFill>
              <a:schemeClr val="tx1"/>
            </a:solidFill>
          </a:ln>
        </p:spPr>
      </p:pic>
      <p:sp>
        <p:nvSpPr>
          <p:cNvPr id="6" name="Down Arrow 5"/>
          <p:cNvSpPr/>
          <p:nvPr/>
        </p:nvSpPr>
        <p:spPr>
          <a:xfrm rot="16200000">
            <a:off x="2538693" y="3419951"/>
            <a:ext cx="332444" cy="735498"/>
          </a:xfrm>
          <a:prstGeom prst="down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79958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046" y="70340"/>
            <a:ext cx="10988040" cy="6620295"/>
          </a:xfr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523926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341"/>
          <a:stretch/>
        </p:blipFill>
        <p:spPr>
          <a:xfrm>
            <a:off x="1509091" y="0"/>
            <a:ext cx="9677466" cy="3051958"/>
          </a:xfrm>
        </p:spPr>
      </p:pic>
      <p:sp>
        <p:nvSpPr>
          <p:cNvPr id="6" name="TextBox 5"/>
          <p:cNvSpPr txBox="1"/>
          <p:nvPr/>
        </p:nvSpPr>
        <p:spPr>
          <a:xfrm>
            <a:off x="1793174" y="740324"/>
            <a:ext cx="9109287" cy="1200329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cd </a:t>
            </a:r>
            <a:r>
              <a:rPr lang="en-US" dirty="0"/>
              <a:t>~/CSB/</a:t>
            </a:r>
            <a:r>
              <a:rPr lang="en-US" dirty="0" err="1"/>
              <a:t>git</a:t>
            </a:r>
            <a:r>
              <a:rPr lang="en-US" dirty="0"/>
              <a:t>/sandbox/</a:t>
            </a:r>
          </a:p>
          <a:p>
            <a:r>
              <a:rPr lang="en-US" b="1" dirty="0" err="1"/>
              <a:t>mkdir</a:t>
            </a:r>
            <a:r>
              <a:rPr lang="en-US" b="1" dirty="0"/>
              <a:t> </a:t>
            </a:r>
            <a:r>
              <a:rPr lang="en-US" dirty="0" err="1"/>
              <a:t>PIREgitHub</a:t>
            </a:r>
            <a:endParaRPr lang="en-US" dirty="0"/>
          </a:p>
          <a:p>
            <a:r>
              <a:rPr lang="en-US" b="1" dirty="0"/>
              <a:t>cd </a:t>
            </a:r>
            <a:r>
              <a:rPr lang="en-US" dirty="0" err="1"/>
              <a:t>PIREgitHub</a:t>
            </a:r>
            <a:r>
              <a:rPr lang="en-US" dirty="0"/>
              <a:t>  </a:t>
            </a:r>
          </a:p>
          <a:p>
            <a:r>
              <a:rPr lang="en-US" b="1" dirty="0" err="1"/>
              <a:t>git</a:t>
            </a:r>
            <a:r>
              <a:rPr lang="en-US" b="1" dirty="0"/>
              <a:t> clone  </a:t>
            </a:r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/PIREworkshop2019/PIREworkshop2019.git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7736" y="3223846"/>
            <a:ext cx="9495324" cy="16637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559685" y="56314"/>
            <a:ext cx="962687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843866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500" y="170661"/>
            <a:ext cx="11156390" cy="360652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9386427" y="1535452"/>
            <a:ext cx="1130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Drag a file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513" y="2482825"/>
            <a:ext cx="10902462" cy="363974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Down Arrow 10"/>
          <p:cNvSpPr/>
          <p:nvPr/>
        </p:nvSpPr>
        <p:spPr>
          <a:xfrm rot="20044276">
            <a:off x="8512064" y="1180427"/>
            <a:ext cx="513298" cy="1705188"/>
          </a:xfrm>
          <a:prstGeom prst="down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83318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445" r="11624" b="2249"/>
          <a:stretch/>
        </p:blipFill>
        <p:spPr>
          <a:xfrm>
            <a:off x="1517998" y="837615"/>
            <a:ext cx="9570588" cy="192710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624" b="77418"/>
          <a:stretch/>
        </p:blipFill>
        <p:spPr>
          <a:xfrm>
            <a:off x="1517998" y="0"/>
            <a:ext cx="9570588" cy="86508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915362" y="241836"/>
            <a:ext cx="3965894" cy="353943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700">
                <a:latin typeface="Bell MT" charset="0"/>
                <a:ea typeface="Bell MT" charset="0"/>
                <a:cs typeface="Bell MT" charset="0"/>
              </a:rPr>
              <a:t>“map </a:t>
            </a:r>
            <a:r>
              <a:rPr lang="en-US" sz="1700" dirty="0">
                <a:latin typeface="Bell MT" charset="0"/>
                <a:ea typeface="Bell MT" charset="0"/>
                <a:cs typeface="Bell MT" charset="0"/>
              </a:rPr>
              <a:t>of </a:t>
            </a:r>
            <a:r>
              <a:rPr lang="en-US" sz="1700">
                <a:latin typeface="Bell MT" charset="0"/>
                <a:ea typeface="Bell MT" charset="0"/>
                <a:cs typeface="Bell MT" charset="0"/>
              </a:rPr>
              <a:t>the Philippines with color”</a:t>
            </a:r>
            <a:endParaRPr lang="en-US" sz="1700" dirty="0">
              <a:latin typeface="Bell MT" charset="0"/>
              <a:ea typeface="Bell MT" charset="0"/>
              <a:cs typeface="Bell MT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669971" y="1191322"/>
            <a:ext cx="3965894" cy="353943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700">
                <a:latin typeface="Bell MT" charset="0"/>
                <a:ea typeface="Bell MT" charset="0"/>
                <a:cs typeface="Bell MT" charset="0"/>
              </a:rPr>
              <a:t>“2 files”</a:t>
            </a:r>
            <a:endParaRPr lang="en-US" sz="1700" dirty="0">
              <a:latin typeface="Bell MT" charset="0"/>
              <a:ea typeface="Bell MT" charset="0"/>
              <a:cs typeface="Bell MT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954450" y="247875"/>
            <a:ext cx="3348842" cy="3693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268" y="2001043"/>
            <a:ext cx="9489318" cy="260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13185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341"/>
          <a:stretch/>
        </p:blipFill>
        <p:spPr>
          <a:xfrm>
            <a:off x="1509091" y="0"/>
            <a:ext cx="9677466" cy="3051958"/>
          </a:xfrm>
        </p:spPr>
      </p:pic>
      <p:sp>
        <p:nvSpPr>
          <p:cNvPr id="6" name="TextBox 5"/>
          <p:cNvSpPr txBox="1"/>
          <p:nvPr/>
        </p:nvSpPr>
        <p:spPr>
          <a:xfrm>
            <a:off x="1793174" y="740324"/>
            <a:ext cx="9109287" cy="1200329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 err="1"/>
              <a:t>git</a:t>
            </a:r>
            <a:r>
              <a:rPr lang="en-US" b="1" dirty="0"/>
              <a:t> push </a:t>
            </a:r>
            <a:r>
              <a:rPr lang="en-US" dirty="0"/>
              <a:t> origin master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685" y="3223039"/>
            <a:ext cx="9576263" cy="246656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59685" y="2299709"/>
            <a:ext cx="9626872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Enter your Username </a:t>
            </a:r>
            <a:r>
              <a:rPr lang="en-US"/>
              <a:t>and Password: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559685" y="56314"/>
            <a:ext cx="962687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770400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700" y="0"/>
            <a:ext cx="11381198" cy="6858000"/>
          </a:xfrm>
          <a:prstGeom prst="rect">
            <a:avLst/>
          </a:prstGeom>
        </p:spPr>
      </p:pic>
      <p:sp>
        <p:nvSpPr>
          <p:cNvPr id="5" name="Down Arrow 4"/>
          <p:cNvSpPr/>
          <p:nvPr/>
        </p:nvSpPr>
        <p:spPr>
          <a:xfrm rot="16200000">
            <a:off x="1116715" y="3711416"/>
            <a:ext cx="755146" cy="1357575"/>
          </a:xfrm>
          <a:prstGeom prst="down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2909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A drawing of a cartoon character&#10;&#10;Description generated with high confidence">
            <a:extLst>
              <a:ext uri="{FF2B5EF4-FFF2-40B4-BE49-F238E27FC236}">
                <a16:creationId xmlns:a16="http://schemas.microsoft.com/office/drawing/2014/main" id="{A3B5F1DA-D6CE-4B8D-92F3-7BAC62195F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057" y="2615928"/>
            <a:ext cx="4306510" cy="2210941"/>
          </a:xfrm>
          <a:prstGeom prst="rect">
            <a:avLst/>
          </a:prstGeom>
        </p:spPr>
      </p:pic>
      <p:pic>
        <p:nvPicPr>
          <p:cNvPr id="9" name="Content Placeholder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14156">
            <a:off x="4879340" y="14376"/>
            <a:ext cx="5203106" cy="520310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868616" y="5246908"/>
            <a:ext cx="418383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Thank you GitHub!</a:t>
            </a:r>
          </a:p>
        </p:txBody>
      </p:sp>
    </p:spTree>
    <p:extLst>
      <p:ext uri="{BB962C8B-B14F-4D97-AF65-F5344CB8AC3E}">
        <p14:creationId xmlns:p14="http://schemas.microsoft.com/office/powerpoint/2010/main" val="17859159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220" y="221672"/>
            <a:ext cx="15764534" cy="612370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85900" y="1404257"/>
            <a:ext cx="6221185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EE063E0-3647-41FC-9F7F-0EC1BC85F8DB}"/>
              </a:ext>
            </a:extLst>
          </p:cNvPr>
          <p:cNvSpPr txBox="1">
            <a:spLocks/>
          </p:cNvSpPr>
          <p:nvPr/>
        </p:nvSpPr>
        <p:spPr>
          <a:xfrm>
            <a:off x="983664" y="511948"/>
            <a:ext cx="3816936" cy="55886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300" dirty="0"/>
              <a:t>Get code online</a:t>
            </a:r>
          </a:p>
          <a:p>
            <a:pPr lvl="1"/>
            <a:endParaRPr lang="en-US" sz="3300" dirty="0"/>
          </a:p>
          <a:p>
            <a:pPr lvl="1"/>
            <a:endParaRPr lang="en-US" sz="3300" dirty="0"/>
          </a:p>
          <a:p>
            <a:endParaRPr lang="en-US" sz="3300" dirty="0"/>
          </a:p>
        </p:txBody>
      </p:sp>
    </p:spTree>
    <p:extLst>
      <p:ext uri="{BB962C8B-B14F-4D97-AF65-F5344CB8AC3E}">
        <p14:creationId xmlns:p14="http://schemas.microsoft.com/office/powerpoint/2010/main" val="9394773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8783"/>
            <a:ext cx="10214113" cy="6400800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1110" y="1857030"/>
            <a:ext cx="2159000" cy="78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8134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1238</TotalTime>
  <Words>1231</Words>
  <Application>Microsoft Office PowerPoint</Application>
  <PresentationFormat>Widescreen</PresentationFormat>
  <Paragraphs>614</Paragraphs>
  <Slides>78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78</vt:i4>
      </vt:variant>
    </vt:vector>
  </HeadingPairs>
  <TitlesOfParts>
    <vt:vector size="85" baseType="lpstr">
      <vt:lpstr>Arial</vt:lpstr>
      <vt:lpstr>Bell MT</vt:lpstr>
      <vt:lpstr>Calibri</vt:lpstr>
      <vt:lpstr>Calibri Light</vt:lpstr>
      <vt:lpstr>Comic Sans MS</vt:lpstr>
      <vt:lpstr>Courier New</vt:lpstr>
      <vt:lpstr>Office Theme</vt:lpstr>
      <vt:lpstr>Introduction to Git and GitHub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 Packages &amp; Libraries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Garcia, Eric</dc:creator>
  <cp:lastModifiedBy>Christopher Bird</cp:lastModifiedBy>
  <cp:revision>52</cp:revision>
  <dcterms:created xsi:type="dcterms:W3CDTF">2019-06-07T01:23:08Z</dcterms:created>
  <dcterms:modified xsi:type="dcterms:W3CDTF">2019-06-11T01:32:13Z</dcterms:modified>
</cp:coreProperties>
</file>